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2"/>
    <p:sldId id="258" r:id="rId3"/>
    <p:sldId id="267" r:id="rId4"/>
    <p:sldId id="272" r:id="rId5"/>
    <p:sldId id="268" r:id="rId6"/>
    <p:sldId id="263" r:id="rId7"/>
    <p:sldId id="259" r:id="rId8"/>
    <p:sldId id="264" r:id="rId9"/>
    <p:sldId id="282" r:id="rId10"/>
    <p:sldId id="281" r:id="rId11"/>
    <p:sldId id="266" r:id="rId12"/>
  </p:sldIdLst>
  <p:sldSz cx="12192000" cy="6858000"/>
  <p:notesSz cx="7099300" cy="10234613"/>
  <p:custDataLst>
    <p:tags r:id="rId15"/>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82" d="100"/>
          <a:sy n="82" d="100"/>
        </p:scale>
        <p:origin x="758" y="72"/>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en-US"/>
          </a:p>
        </p:txBody>
      </p:sp>
      <p:sp>
        <p:nvSpPr>
          <p:cNvPr id="3" name="日期版面配置區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pPr rtl="0"/>
            <a:fld id="{BFEF94EC-3360-4692-B099-5613CE6BE046}" type="datetime1">
              <a:rPr lang="zh-TW" altLang="en-US" smtClean="0"/>
              <a:t>2025/7/5</a:t>
            </a:fld>
            <a:endParaRPr lang="en-US" dirty="0"/>
          </a:p>
        </p:txBody>
      </p:sp>
      <p:sp>
        <p:nvSpPr>
          <p:cNvPr id="4" name="頁尾版面配置區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en-US"/>
          </a:p>
        </p:txBody>
      </p:sp>
      <p:sp>
        <p:nvSpPr>
          <p:cNvPr id="5" name="投影片編號預留位置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pPr rtl="0"/>
            <a:fld id="{8719B34F-5E08-4C8D-B0AA-03C1EED0FD1D}" type="datetime1">
              <a:rPr lang="zh-TW" altLang="en-US" smtClean="0"/>
              <a:t>2025/7/5</a:t>
            </a:fld>
            <a:endParaRPr 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rtl="0"/>
            <a:endParaRPr lang="en-US"/>
          </a:p>
        </p:txBody>
      </p:sp>
      <p:sp>
        <p:nvSpPr>
          <p:cNvPr id="5" name="備忘稿預留位置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rtl="0"/>
            <a:r>
              <a:rPr lang="en-US"/>
              <a:t>按一下以編輯母片文字樣式</a:t>
            </a:r>
          </a:p>
          <a:p>
            <a:pPr lvl="1" rtl="0"/>
            <a:r>
              <a:rPr lang="en-US"/>
              <a:t>第二層</a:t>
            </a:r>
          </a:p>
          <a:p>
            <a:pPr lvl="2" rtl="0"/>
            <a:r>
              <a:rPr lang="en-US"/>
              <a:t>第三層</a:t>
            </a:r>
          </a:p>
          <a:p>
            <a:pPr lvl="3" rtl="0"/>
            <a:r>
              <a:rPr lang="en-US"/>
              <a:t>第四層</a:t>
            </a:r>
          </a:p>
          <a:p>
            <a:pPr lvl="4" rtl="0"/>
            <a:r>
              <a:rPr lang="en-US"/>
              <a:t>第五層</a:t>
            </a:r>
          </a:p>
        </p:txBody>
      </p:sp>
      <p:sp>
        <p:nvSpPr>
          <p:cNvPr id="6" name="頁尾預留位置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en-US"/>
          </a:p>
        </p:txBody>
      </p:sp>
      <p:sp>
        <p:nvSpPr>
          <p:cNvPr id="7" name="投影片編號預留位置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98E40627-AA7D-471F-B5F2-0BF9E4C68EB6}"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1066800" y="642594"/>
            <a:ext cx="10058400" cy="1371600"/>
          </a:xfrm>
        </p:spPr>
        <p:txBody>
          <a:bodyPr rtlCol="0"/>
          <a:lstStyle/>
          <a:p>
            <a:pPr rtl="0"/>
            <a:r>
              <a:rPr lang="zh-TW" altLang="en-US"/>
              <a:t>按一下以編輯母片標題樣式</a:t>
            </a:r>
            <a:endParaRPr lang="en-US" dirty="0"/>
          </a:p>
        </p:txBody>
      </p:sp>
      <p:sp>
        <p:nvSpPr>
          <p:cNvPr id="3" name="直排文字預留位置 2"/>
          <p:cNvSpPr>
            <a:spLocks noGrp="1"/>
          </p:cNvSpPr>
          <p:nvPr>
            <p:ph type="body" orient="vert" idx="1"/>
          </p:nvPr>
        </p:nvSpPr>
        <p:spPr>
          <a:xfrm>
            <a:off x="1066800" y="2103120"/>
            <a:ext cx="10058400" cy="3849624"/>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a:xfrm>
            <a:off x="7256794" y="6035040"/>
            <a:ext cx="2893045" cy="365760"/>
          </a:xfrm>
        </p:spPr>
        <p:txBody>
          <a:bodyPr rtlCol="0"/>
          <a:lstStyle/>
          <a:p>
            <a:pPr rtl="0"/>
            <a:fld id="{CAC5CB93-29F6-47E9-905F-1C8F18431E4F}" type="datetime1">
              <a:rPr lang="zh-TW" altLang="en-US" smtClean="0"/>
              <a:t>2025/7/5</a:t>
            </a:fld>
            <a:endParaRPr lang="en-US"/>
          </a:p>
        </p:txBody>
      </p:sp>
      <p:sp>
        <p:nvSpPr>
          <p:cNvPr id="5" name="頁尾版面配置區 4"/>
          <p:cNvSpPr>
            <a:spLocks noGrp="1"/>
          </p:cNvSpPr>
          <p:nvPr>
            <p:ph type="ftr" sz="quarter" idx="11"/>
          </p:nvPr>
        </p:nvSpPr>
        <p:spPr>
          <a:xfrm>
            <a:off x="1066800" y="6035040"/>
            <a:ext cx="5816600" cy="365760"/>
          </a:xfrm>
        </p:spPr>
        <p:txBody>
          <a:bodyPr rtlCol="0"/>
          <a:lstStyle/>
          <a:p>
            <a:pPr rtl="0"/>
            <a:endParaRPr lang="en-US"/>
          </a:p>
        </p:txBody>
      </p:sp>
      <p:sp>
        <p:nvSpPr>
          <p:cNvPr id="6" name="投影片編號預留位置 5"/>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91600" y="762000"/>
            <a:ext cx="2362200" cy="5257800"/>
          </a:xfrm>
        </p:spPr>
        <p:txBody>
          <a:bodyPr vert="eaVert" rtlCol="0"/>
          <a:lstStyle/>
          <a:p>
            <a:pPr rtl="0"/>
            <a:r>
              <a:rPr lang="zh-TW" altLang="en-US"/>
              <a:t>按一下以編輯母片標題樣式</a:t>
            </a:r>
            <a:endParaRPr lang="en-US" dirty="0"/>
          </a:p>
        </p:txBody>
      </p:sp>
      <p:sp>
        <p:nvSpPr>
          <p:cNvPr id="3" name="直排文字預留位置 2"/>
          <p:cNvSpPr>
            <a:spLocks noGrp="1"/>
          </p:cNvSpPr>
          <p:nvPr>
            <p:ph type="body" orient="vert" idx="1"/>
          </p:nvPr>
        </p:nvSpPr>
        <p:spPr>
          <a:xfrm>
            <a:off x="838200" y="762000"/>
            <a:ext cx="8077200" cy="5257800"/>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a:xfrm>
            <a:off x="7256794" y="6035040"/>
            <a:ext cx="2893045" cy="365760"/>
          </a:xfrm>
        </p:spPr>
        <p:txBody>
          <a:bodyPr rtlCol="0"/>
          <a:lstStyle/>
          <a:p>
            <a:pPr rtl="0"/>
            <a:fld id="{A3A03415-7537-48DD-B5CE-37F8EE5A4F68}" type="datetime1">
              <a:rPr lang="zh-TW" altLang="en-US" smtClean="0"/>
              <a:t>2025/7/5</a:t>
            </a:fld>
            <a:endParaRPr lang="en-US"/>
          </a:p>
        </p:txBody>
      </p:sp>
      <p:sp>
        <p:nvSpPr>
          <p:cNvPr id="5" name="頁尾版面配置區 4"/>
          <p:cNvSpPr>
            <a:spLocks noGrp="1"/>
          </p:cNvSpPr>
          <p:nvPr>
            <p:ph type="ftr" sz="quarter" idx="11"/>
          </p:nvPr>
        </p:nvSpPr>
        <p:spPr>
          <a:xfrm>
            <a:off x="1066800" y="6035040"/>
            <a:ext cx="5816600" cy="365760"/>
          </a:xfrm>
        </p:spPr>
        <p:txBody>
          <a:bodyPr rtlCol="0"/>
          <a:lstStyle/>
          <a:p>
            <a:pPr rtl="0"/>
            <a:endParaRPr lang="en-US"/>
          </a:p>
        </p:txBody>
      </p:sp>
      <p:sp>
        <p:nvSpPr>
          <p:cNvPr id="6" name="投影片編號預留位置 5"/>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066800" y="642594"/>
            <a:ext cx="10058400" cy="1371600"/>
          </a:xfrm>
        </p:spPr>
        <p:txBody>
          <a:bodyPr rtlCol="0"/>
          <a:lstStyle/>
          <a:p>
            <a:pPr rtl="0"/>
            <a:r>
              <a:rPr lang="zh-TW" altLang="en-US"/>
              <a:t>按一下以編輯母片標題樣式</a:t>
            </a:r>
            <a:endParaRPr lang="en-US" dirty="0"/>
          </a:p>
        </p:txBody>
      </p:sp>
      <p:sp>
        <p:nvSpPr>
          <p:cNvPr id="3" name="內容預留位置 2"/>
          <p:cNvSpPr>
            <a:spLocks noGrp="1"/>
          </p:cNvSpPr>
          <p:nvPr>
            <p:ph idx="1"/>
          </p:nvPr>
        </p:nvSpPr>
        <p:spPr>
          <a:xfrm>
            <a:off x="1066800" y="2103120"/>
            <a:ext cx="10058400" cy="3849624"/>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a:xfrm>
            <a:off x="7256794" y="6035040"/>
            <a:ext cx="2893045" cy="365760"/>
          </a:xfrm>
        </p:spPr>
        <p:txBody>
          <a:bodyPr rtlCol="0"/>
          <a:lstStyle/>
          <a:p>
            <a:pPr rtl="0"/>
            <a:fld id="{198BEE1E-9AB2-46BF-B9C0-B8CEB67401AB}" type="datetime1">
              <a:rPr lang="zh-TW" altLang="en-US" smtClean="0"/>
              <a:t>2025/7/5</a:t>
            </a:fld>
            <a:endParaRPr lang="en-US"/>
          </a:p>
        </p:txBody>
      </p:sp>
      <p:sp>
        <p:nvSpPr>
          <p:cNvPr id="5" name="頁尾版面配置區 4"/>
          <p:cNvSpPr>
            <a:spLocks noGrp="1"/>
          </p:cNvSpPr>
          <p:nvPr>
            <p:ph type="ftr" sz="quarter" idx="11"/>
          </p:nvPr>
        </p:nvSpPr>
        <p:spPr>
          <a:xfrm>
            <a:off x="1066800" y="6035040"/>
            <a:ext cx="5816600" cy="365760"/>
          </a:xfrm>
        </p:spPr>
        <p:txBody>
          <a:bodyPr rtlCol="0"/>
          <a:lstStyle/>
          <a:p>
            <a:pPr rtl="0"/>
            <a:endParaRPr lang="en-US" dirty="0"/>
          </a:p>
        </p:txBody>
      </p:sp>
      <p:sp>
        <p:nvSpPr>
          <p:cNvPr id="6" name="投影片編號預留位置 5"/>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5" name="矩形 1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矩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矩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矩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a:t>按一下以編輯母片標題樣式</a:t>
            </a:r>
            <a:endParaRPr lang="en-US" dirty="0"/>
          </a:p>
        </p:txBody>
      </p:sp>
      <p:grpSp>
        <p:nvGrpSpPr>
          <p:cNvPr id="16" name="群組 15"/>
          <p:cNvGrpSpPr/>
          <p:nvPr/>
        </p:nvGrpSpPr>
        <p:grpSpPr>
          <a:xfrm>
            <a:off x="5250180" y="1267730"/>
            <a:ext cx="1691640" cy="615934"/>
            <a:chOff x="5250180" y="1267730"/>
            <a:chExt cx="1691640" cy="615934"/>
          </a:xfrm>
        </p:grpSpPr>
        <p:cxnSp>
          <p:nvCxnSpPr>
            <p:cNvPr id="17" name="直線接點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接點​​(S)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文字預留位置 2"/>
          <p:cNvSpPr>
            <a:spLocks noGrp="1"/>
          </p:cNvSpPr>
          <p:nvPr>
            <p:ph type="body" idx="1"/>
          </p:nvPr>
        </p:nvSpPr>
        <p:spPr>
          <a:xfrm>
            <a:off x="1629156" y="4682062"/>
            <a:ext cx="8939784" cy="457200"/>
          </a:xfrm>
        </p:spPr>
        <p:txBody>
          <a:bodyPr rtlCol="0" anchor="t">
            <a:normAutofit/>
          </a:bodyPr>
          <a:lstStyle>
            <a:lvl1pPr marL="0" indent="0" algn="ctr" defTabSz="0">
              <a:buNone/>
              <a:tabLst>
                <a:tab pos="2633345" algn="l"/>
              </a:tabLst>
              <a:defRPr sz="1800">
                <a:solidFill>
                  <a:schemeClr val="tx1">
                    <a:lumMod val="95000"/>
                    <a:lumOff val="5000"/>
                  </a:schemeClr>
                </a:solidFill>
                <a:effectLst/>
                <a:latin typeface="Microsoft JhengHei UI" panose="020B0604030504040204" pitchFamily="34" charset="-120"/>
                <a:ea typeface="Microsoft JhengHei UI" panose="020B0604030504040204" pitchFamily="34" charset="-12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a:t>按一下以編輯母片文字樣式</a:t>
            </a:r>
          </a:p>
        </p:txBody>
      </p:sp>
      <p:sp>
        <p:nvSpPr>
          <p:cNvPr id="4" name="日期版面配置區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icrosoft JhengHei UI" panose="020B0604030504040204" pitchFamily="34" charset="-120"/>
                <a:ea typeface="Microsoft JhengHei UI" panose="020B0604030504040204" pitchFamily="34" charset="-120"/>
                <a:cs typeface="+mn-cs"/>
              </a:defRPr>
            </a:lvl1pPr>
          </a:lstStyle>
          <a:p>
            <a:fld id="{FC08EF1B-68D7-4CAF-B091-90AF326182C6}" type="datetime1">
              <a:rPr lang="zh-TW" altLang="en-US" smtClean="0"/>
              <a:t>2025/7/5</a:t>
            </a:fld>
            <a:endParaRPr dirty="0"/>
          </a:p>
        </p:txBody>
      </p:sp>
      <p:sp>
        <p:nvSpPr>
          <p:cNvPr id="5" name="頁尾版面配置區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endParaRPr lang="en-US" dirty="0"/>
          </a:p>
        </p:txBody>
      </p:sp>
      <p:sp>
        <p:nvSpPr>
          <p:cNvPr id="6" name="投影片編號預留位置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fld id="{34B7E4EF-A1BD-40F4-AB7B-04F084DD991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標題 7"/>
          <p:cNvSpPr>
            <a:spLocks noGrp="1"/>
          </p:cNvSpPr>
          <p:nvPr>
            <p:ph type="title"/>
          </p:nvPr>
        </p:nvSpPr>
        <p:spPr>
          <a:xfrm>
            <a:off x="1066800" y="642594"/>
            <a:ext cx="10058400" cy="1371600"/>
          </a:xfrm>
        </p:spPr>
        <p:txBody>
          <a:bodyPr rtlCol="0"/>
          <a:lstStyle/>
          <a:p>
            <a:pPr rtl="0"/>
            <a:r>
              <a:rPr lang="zh-TW" altLang="en-US"/>
              <a:t>按一下以編輯母片標題樣式</a:t>
            </a:r>
            <a:endParaRPr lang="en-US" dirty="0"/>
          </a:p>
        </p:txBody>
      </p:sp>
      <p:sp>
        <p:nvSpPr>
          <p:cNvPr id="3" name="內容預留位置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內容預留位置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5" name="日期版面配置區 4"/>
          <p:cNvSpPr>
            <a:spLocks noGrp="1"/>
          </p:cNvSpPr>
          <p:nvPr>
            <p:ph type="dt" sz="half" idx="10"/>
          </p:nvPr>
        </p:nvSpPr>
        <p:spPr>
          <a:xfrm>
            <a:off x="7256794" y="6035040"/>
            <a:ext cx="2893045" cy="365760"/>
          </a:xfrm>
        </p:spPr>
        <p:txBody>
          <a:bodyPr rtlCol="0"/>
          <a:lstStyle/>
          <a:p>
            <a:pPr rtl="0"/>
            <a:fld id="{5A664AFC-21DF-4BEA-843E-65899A15D0C0}" type="datetime1">
              <a:rPr lang="zh-TW" altLang="en-US" smtClean="0"/>
              <a:t>2025/7/5</a:t>
            </a:fld>
            <a:endParaRPr lang="en-US"/>
          </a:p>
        </p:txBody>
      </p:sp>
      <p:sp>
        <p:nvSpPr>
          <p:cNvPr id="6" name="頁尾版面配置區 5"/>
          <p:cNvSpPr>
            <a:spLocks noGrp="1"/>
          </p:cNvSpPr>
          <p:nvPr>
            <p:ph type="ftr" sz="quarter" idx="11"/>
          </p:nvPr>
        </p:nvSpPr>
        <p:spPr>
          <a:xfrm>
            <a:off x="1066800" y="6035040"/>
            <a:ext cx="5816600" cy="365760"/>
          </a:xfrm>
        </p:spPr>
        <p:txBody>
          <a:bodyPr rtlCol="0"/>
          <a:lstStyle/>
          <a:p>
            <a:pPr rtl="0"/>
            <a:endParaRPr lang="en-US"/>
          </a:p>
        </p:txBody>
      </p:sp>
      <p:sp>
        <p:nvSpPr>
          <p:cNvPr id="7" name="投影片編號預留位置 6"/>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066800" y="642594"/>
            <a:ext cx="10058400" cy="1371600"/>
          </a:xfrm>
        </p:spPr>
        <p:txBody>
          <a:bodyPr rtlCol="0"/>
          <a:lstStyle/>
          <a:p>
            <a:pPr rtl="0"/>
            <a:r>
              <a:rPr lang="zh-TW" altLang="en-US"/>
              <a:t>按一下以編輯母片標題樣式</a:t>
            </a:r>
            <a:endParaRPr lang="en-US" dirty="0"/>
          </a:p>
        </p:txBody>
      </p:sp>
      <p:sp>
        <p:nvSpPr>
          <p:cNvPr id="3" name="文字預留位置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4" name="內容預留位置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5" name="文字預留位置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6" name="內容預留位置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7" name="日期版面配置區 6"/>
          <p:cNvSpPr>
            <a:spLocks noGrp="1"/>
          </p:cNvSpPr>
          <p:nvPr>
            <p:ph type="dt" sz="half" idx="10"/>
          </p:nvPr>
        </p:nvSpPr>
        <p:spPr>
          <a:xfrm>
            <a:off x="7256794" y="6035040"/>
            <a:ext cx="2893045" cy="365760"/>
          </a:xfrm>
        </p:spPr>
        <p:txBody>
          <a:bodyPr rtlCol="0"/>
          <a:lstStyle/>
          <a:p>
            <a:pPr rtl="0"/>
            <a:fld id="{075C1DFC-24E8-4DA2-9CD7-7C6178920D7F}" type="datetime1">
              <a:rPr lang="zh-TW" altLang="en-US" smtClean="0"/>
              <a:t>2025/7/5</a:t>
            </a:fld>
            <a:endParaRPr lang="en-US"/>
          </a:p>
        </p:txBody>
      </p:sp>
      <p:sp>
        <p:nvSpPr>
          <p:cNvPr id="8" name="頁尾版面配置區 7"/>
          <p:cNvSpPr>
            <a:spLocks noGrp="1"/>
          </p:cNvSpPr>
          <p:nvPr>
            <p:ph type="ftr" sz="quarter" idx="11"/>
          </p:nvPr>
        </p:nvSpPr>
        <p:spPr>
          <a:xfrm>
            <a:off x="1066800" y="6035040"/>
            <a:ext cx="5816600" cy="365760"/>
          </a:xfrm>
        </p:spPr>
        <p:txBody>
          <a:bodyPr rtlCol="0"/>
          <a:lstStyle/>
          <a:p>
            <a:pPr rtl="0"/>
            <a:endParaRPr lang="en-US"/>
          </a:p>
        </p:txBody>
      </p:sp>
      <p:sp>
        <p:nvSpPr>
          <p:cNvPr id="9" name="投影片編號預留位置 8"/>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066800" y="642594"/>
            <a:ext cx="10058400" cy="1371600"/>
          </a:xfrm>
        </p:spPr>
        <p:txBody>
          <a:bodyPr rtlCol="0"/>
          <a:lstStyle/>
          <a:p>
            <a:pPr rtl="0"/>
            <a:r>
              <a:rPr lang="zh-TW" altLang="en-US"/>
              <a:t>按一下以編輯母片標題樣式</a:t>
            </a:r>
            <a:endParaRPr lang="en-US" dirty="0"/>
          </a:p>
        </p:txBody>
      </p:sp>
      <p:sp>
        <p:nvSpPr>
          <p:cNvPr id="3" name="日期版面配置區 2"/>
          <p:cNvSpPr>
            <a:spLocks noGrp="1"/>
          </p:cNvSpPr>
          <p:nvPr>
            <p:ph type="dt" sz="half" idx="10"/>
          </p:nvPr>
        </p:nvSpPr>
        <p:spPr>
          <a:xfrm>
            <a:off x="7256794" y="6035040"/>
            <a:ext cx="2893045" cy="365760"/>
          </a:xfrm>
        </p:spPr>
        <p:txBody>
          <a:bodyPr rtlCol="0"/>
          <a:lstStyle/>
          <a:p>
            <a:pPr rtl="0"/>
            <a:fld id="{4239B03F-5D81-4F55-8467-C712B4094029}" type="datetime1">
              <a:rPr lang="zh-TW" altLang="en-US" smtClean="0"/>
              <a:t>2025/7/5</a:t>
            </a:fld>
            <a:endParaRPr lang="en-US"/>
          </a:p>
        </p:txBody>
      </p:sp>
      <p:sp>
        <p:nvSpPr>
          <p:cNvPr id="4" name="頁尾版面配置區 3"/>
          <p:cNvSpPr>
            <a:spLocks noGrp="1"/>
          </p:cNvSpPr>
          <p:nvPr>
            <p:ph type="ftr" sz="quarter" idx="11"/>
          </p:nvPr>
        </p:nvSpPr>
        <p:spPr>
          <a:xfrm>
            <a:off x="1066800" y="6035040"/>
            <a:ext cx="5816600" cy="365760"/>
          </a:xfrm>
        </p:spPr>
        <p:txBody>
          <a:bodyPr rtlCol="0"/>
          <a:lstStyle/>
          <a:p>
            <a:pPr rtl="0"/>
            <a:endParaRPr lang="en-US"/>
          </a:p>
        </p:txBody>
      </p:sp>
      <p:sp>
        <p:nvSpPr>
          <p:cNvPr id="5" name="投影片編號預留位置 4"/>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7256794" y="6035040"/>
            <a:ext cx="2893045" cy="365760"/>
          </a:xfrm>
        </p:spPr>
        <p:txBody>
          <a:bodyPr rtlCol="0"/>
          <a:lstStyle/>
          <a:p>
            <a:pPr rtl="0"/>
            <a:fld id="{431D0C34-82CA-405E-BDED-65AA34300025}" type="datetime1">
              <a:rPr lang="zh-TW" altLang="en-US" smtClean="0"/>
              <a:t>2025/7/5</a:t>
            </a:fld>
            <a:endParaRPr lang="en-US"/>
          </a:p>
        </p:txBody>
      </p:sp>
      <p:sp>
        <p:nvSpPr>
          <p:cNvPr id="3" name="頁尾版面配置區 2"/>
          <p:cNvSpPr>
            <a:spLocks noGrp="1"/>
          </p:cNvSpPr>
          <p:nvPr>
            <p:ph type="ftr" sz="quarter" idx="11"/>
          </p:nvPr>
        </p:nvSpPr>
        <p:spPr>
          <a:xfrm>
            <a:off x="1066800" y="6035040"/>
            <a:ext cx="5816600" cy="365760"/>
          </a:xfrm>
        </p:spPr>
        <p:txBody>
          <a:bodyPr rtlCol="0"/>
          <a:lstStyle/>
          <a:p>
            <a:pPr rtl="0"/>
            <a:endParaRPr lang="en-US"/>
          </a:p>
        </p:txBody>
      </p:sp>
      <p:sp>
        <p:nvSpPr>
          <p:cNvPr id="4" name="投影片編號預留位置 3"/>
          <p:cNvSpPr>
            <a:spLocks noGrp="1"/>
          </p:cNvSpPr>
          <p:nvPr>
            <p:ph type="sldNum" sz="quarter" idx="12"/>
          </p:nvPr>
        </p:nvSpPr>
        <p:spPr>
          <a:xfrm>
            <a:off x="10287000" y="6035040"/>
            <a:ext cx="838200" cy="365760"/>
          </a:xfrm>
        </p:spPr>
        <p:txBody>
          <a:bodyPr rtlCol="0"/>
          <a:lstStyle/>
          <a:p>
            <a:pPr rtl="0"/>
            <a:fld id="{34B7E4EF-A1BD-40F4-AB7B-04F084DD9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0" name="矩形 9"/>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矩形 12"/>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a:t>按一下以編輯母片標題樣式</a:t>
            </a:r>
            <a:endParaRPr lang="en-US" dirty="0"/>
          </a:p>
        </p:txBody>
      </p:sp>
      <p:sp>
        <p:nvSpPr>
          <p:cNvPr id="3" name="內容預留位置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文字預留位置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按一下以編輯母片文字樣式</a:t>
            </a:r>
          </a:p>
        </p:txBody>
      </p:sp>
      <p:sp>
        <p:nvSpPr>
          <p:cNvPr id="8" name="日期版面配置區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628DBE7B-E266-4430-8F0E-1E9B744587AA}" type="datetime1">
              <a:rPr lang="zh-TW" altLang="en-US" smtClean="0"/>
              <a:t>2025/7/5</a:t>
            </a:fld>
            <a:endParaRPr lang="en-US" dirty="0"/>
          </a:p>
        </p:txBody>
      </p:sp>
      <p:sp>
        <p:nvSpPr>
          <p:cNvPr id="9" name="頁尾版面配置區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投影片編號版面配置區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1" name="矩形 10"/>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圖片預留位置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en-US" dirty="0"/>
          </a:p>
        </p:txBody>
      </p:sp>
      <p:sp>
        <p:nvSpPr>
          <p:cNvPr id="5" name="日期版面配置區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defRPr>
            </a:lvl1pPr>
          </a:lstStyle>
          <a:p>
            <a:fld id="{BA2644B6-1A59-4F6A-AD76-6C65F6284166}" type="datetime1">
              <a:rPr lang="zh-TW" altLang="en-US" smtClean="0"/>
              <a:t>2025/7/5</a:t>
            </a:fld>
            <a:endParaRPr lang="en-US" dirty="0"/>
          </a:p>
        </p:txBody>
      </p:sp>
      <p:sp>
        <p:nvSpPr>
          <p:cNvPr id="6" name="頁尾版面配置區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cs typeface="+mn-cs"/>
              </a:defRPr>
            </a:lvl1pPr>
          </a:lstStyle>
          <a:p>
            <a:pPr algn="l"/>
            <a:endParaRPr lang="zh-TW" altLang="en-US"/>
          </a:p>
        </p:txBody>
      </p:sp>
      <p:sp>
        <p:nvSpPr>
          <p:cNvPr id="7" name="投影片編號版面配置區 6"/>
          <p:cNvSpPr>
            <a:spLocks noGrp="1"/>
          </p:cNvSpPr>
          <p:nvPr>
            <p:ph type="sldNum" sz="quarter" idx="12"/>
          </p:nvPr>
        </p:nvSpPr>
        <p:spPr>
          <a:xfrm>
            <a:off x="10396728" y="6035040"/>
            <a:ext cx="1225296" cy="365760"/>
          </a:xfrm>
        </p:spPr>
        <p:txBody>
          <a:bodyPr rtlCol="0"/>
          <a:lstStyle>
            <a:lvl1pPr>
              <a:defRPr>
                <a:latin typeface="Microsoft JhengHei UI" panose="020B0604030504040204" pitchFamily="34" charset="-120"/>
                <a:ea typeface="Microsoft JhengHei UI" panose="020B0604030504040204" pitchFamily="34" charset="-120"/>
              </a:defRPr>
            </a:lvl1pPr>
          </a:lstStyle>
          <a:p>
            <a:fld id="{34B7E4EF-A1BD-40F4-AB7B-04F084DD991D}" type="slidenum">
              <a:rPr lang="en-US" smtClean="0"/>
              <a:t>‹#›</a:t>
            </a:fld>
            <a:endParaRPr lang="en-US"/>
          </a:p>
        </p:txBody>
      </p:sp>
      <p:sp>
        <p:nvSpPr>
          <p:cNvPr id="12" name="矩形 11"/>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zh-TW" altLang="en-US"/>
              <a:t>按一下以編輯母片標題樣式</a:t>
            </a:r>
            <a:endParaRPr lang="en-US" dirty="0"/>
          </a:p>
        </p:txBody>
      </p:sp>
      <p:sp>
        <p:nvSpPr>
          <p:cNvPr id="4" name="文字預留位置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icrosoft JhengHei UI" panose="020B0604030504040204" pitchFamily="34" charset="-120"/>
          <a:ea typeface="Microsoft JhengHei UI" panose="020B0604030504040204" pitchFamily="34" charset="-120"/>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tags" Target="../tags/tag3.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6.jpeg"/><Relationship Id="rId5" Type="http://schemas.openxmlformats.org/officeDocument/2006/relationships/tags" Target="../tags/tag6.xml"/><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tags" Target="../tags/tag5.xml"/><Relationship Id="rId9" Type="http://schemas.openxmlformats.org/officeDocument/2006/relationships/image" Target="../media/image34.jpeg"/><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59"/>
          <p:cNvSpPr>
            <a:spLocks noGrp="1" noRot="1" noChangeAspect="1" noMove="1" noResize="1" noEditPoints="1" noAdjustHandles="1" noChangeArrowheads="1" noChangeShapeType="1" noTextEdit="1"/>
          </p:cNvSpPr>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zh-HK" altLang="en-US" dirty="0"/>
          </a:p>
        </p:txBody>
      </p:sp>
      <p:sp>
        <p:nvSpPr>
          <p:cNvPr id="65" name="矩形 61"/>
          <p:cNvSpPr>
            <a:spLocks noGrp="1" noRot="1" noChangeAspect="1" noMove="1" noResize="1" noEditPoints="1" noAdjustHandles="1" noChangeArrowheads="1" noChangeShapeType="1" noTextEdit="1"/>
          </p:cNvSpPr>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zh-HK" altLang="en-US"/>
          </a:p>
        </p:txBody>
      </p:sp>
      <p:sp>
        <p:nvSpPr>
          <p:cNvPr id="2" name="標題 1"/>
          <p:cNvSpPr>
            <a:spLocks noGrp="1"/>
          </p:cNvSpPr>
          <p:nvPr>
            <p:ph type="ctrTitle"/>
          </p:nvPr>
        </p:nvSpPr>
        <p:spPr>
          <a:xfrm>
            <a:off x="3017520" y="3315970"/>
            <a:ext cx="3173730" cy="476885"/>
          </a:xfrm>
        </p:spPr>
        <p:txBody>
          <a:bodyPr rtlCol="0">
            <a:normAutofit fontScale="90000"/>
          </a:bodyPr>
          <a:lstStyle/>
          <a:p>
            <a:pPr algn="l" rtl="0"/>
            <a:br>
              <a:rPr lang="en-US" sz="2400" dirty="0">
                <a:solidFill>
                  <a:schemeClr val="tx1"/>
                </a:solidFill>
              </a:rPr>
            </a:br>
            <a:endParaRPr lang="en-US" sz="2400" dirty="0">
              <a:solidFill>
                <a:schemeClr val="tx1"/>
              </a:solidFill>
            </a:endParaRPr>
          </a:p>
        </p:txBody>
      </p:sp>
      <p:sp>
        <p:nvSpPr>
          <p:cNvPr id="3" name="副標題 2"/>
          <p:cNvSpPr>
            <a:spLocks noGrp="1"/>
          </p:cNvSpPr>
          <p:nvPr>
            <p:ph type="subTitle" idx="1"/>
          </p:nvPr>
        </p:nvSpPr>
        <p:spPr>
          <a:xfrm>
            <a:off x="1276055" y="3990546"/>
            <a:ext cx="4775075" cy="559656"/>
          </a:xfrm>
        </p:spPr>
        <p:txBody>
          <a:bodyPr rtlCol="0">
            <a:normAutofit/>
          </a:bodyPr>
          <a:lstStyle/>
          <a:p>
            <a:pPr rtl="0"/>
            <a:r>
              <a:rPr lang="en-US" altLang="zh-TW" dirty="0">
                <a:solidFill>
                  <a:schemeClr val="tx1"/>
                </a:solidFill>
                <a:latin typeface="Berlin Sans FB" panose="020E0602020502020306" pitchFamily="34" charset="0"/>
              </a:rPr>
              <a:t>We made </a:t>
            </a:r>
            <a:r>
              <a:rPr lang="en-US" altLang="zh-TW" dirty="0">
                <a:latin typeface="Berlin Sans FB" panose="020E0602020502020306" pitchFamily="34" charset="0"/>
              </a:rPr>
              <a:t>your ideas come true</a:t>
            </a:r>
            <a:r>
              <a:rPr lang="en-US" altLang="zh-TW" dirty="0">
                <a:solidFill>
                  <a:schemeClr val="tx1"/>
                </a:solidFill>
                <a:latin typeface="Berlin Sans FB" panose="020E0602020502020306" pitchFamily="34" charset="0"/>
              </a:rPr>
              <a:t> …</a:t>
            </a:r>
            <a:endParaRPr lang="en-US" dirty="0">
              <a:solidFill>
                <a:schemeClr val="tx1"/>
              </a:solidFill>
              <a:latin typeface="Berlin Sans FB" panose="020E0602020502020306" pitchFamily="34" charset="0"/>
            </a:endParaRPr>
          </a:p>
        </p:txBody>
      </p:sp>
      <p:sp>
        <p:nvSpPr>
          <p:cNvPr id="6" name="文字方塊 5"/>
          <p:cNvSpPr txBox="1"/>
          <p:nvPr/>
        </p:nvSpPr>
        <p:spPr>
          <a:xfrm>
            <a:off x="1320925" y="3269635"/>
            <a:ext cx="4775075" cy="523220"/>
          </a:xfrm>
          <a:prstGeom prst="rect">
            <a:avLst/>
          </a:prstGeom>
          <a:noFill/>
        </p:spPr>
        <p:txBody>
          <a:bodyPr wrap="square" rtlCol="0">
            <a:spAutoFit/>
          </a:bodyPr>
          <a:lstStyle/>
          <a:p>
            <a:r>
              <a:rPr lang="en-US" altLang="zh-HK" sz="2800" dirty="0">
                <a:latin typeface="Arial Black" panose="020B0A04020102020204" pitchFamily="34" charset="0"/>
              </a:rPr>
              <a:t>Bonsai Company Ltd</a:t>
            </a:r>
            <a:endParaRPr lang="zh-HK" altLang="en-US" sz="2800" dirty="0">
              <a:latin typeface="Arial Black" panose="020B0A04020102020204" pitchFamily="34" charset="0"/>
            </a:endParaRPr>
          </a:p>
        </p:txBody>
      </p:sp>
      <p:pic>
        <p:nvPicPr>
          <p:cNvPr id="4" name="图片 3" descr="微信图片_20231109084146"/>
          <p:cNvPicPr>
            <a:picLocks noChangeAspect="1"/>
          </p:cNvPicPr>
          <p:nvPr/>
        </p:nvPicPr>
        <p:blipFill>
          <a:blip r:embed="rId2"/>
          <a:stretch>
            <a:fillRect/>
          </a:stretch>
        </p:blipFill>
        <p:spPr>
          <a:xfrm>
            <a:off x="6504305" y="0"/>
            <a:ext cx="5511800" cy="6858000"/>
          </a:xfrm>
          <a:prstGeom prst="rect">
            <a:avLst/>
          </a:prstGeom>
        </p:spPr>
      </p:pic>
      <p:pic>
        <p:nvPicPr>
          <p:cNvPr id="7" name="圖片 6">
            <a:extLst>
              <a:ext uri="{FF2B5EF4-FFF2-40B4-BE49-F238E27FC236}">
                <a16:creationId xmlns:a16="http://schemas.microsoft.com/office/drawing/2014/main" id="{2CF1B983-1504-06ED-798E-65D7E87C5034}"/>
              </a:ext>
            </a:extLst>
          </p:cNvPr>
          <p:cNvPicPr>
            <a:picLocks noChangeAspect="1"/>
          </p:cNvPicPr>
          <p:nvPr/>
        </p:nvPicPr>
        <p:blipFill>
          <a:blip r:embed="rId3"/>
          <a:stretch>
            <a:fillRect/>
          </a:stretch>
        </p:blipFill>
        <p:spPr>
          <a:xfrm>
            <a:off x="2152869" y="2047651"/>
            <a:ext cx="2862808" cy="110174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59"/>
          <p:cNvSpPr>
            <a:spLocks noGrp="1" noRot="1" noChangeAspect="1" noMove="1" noResize="1" noEditPoints="1" noAdjustHandles="1" noChangeArrowheads="1" noChangeShapeType="1" noTextEdit="1"/>
          </p:cNvSpPr>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zh-HK" altLang="en-US"/>
          </a:p>
        </p:txBody>
      </p:sp>
      <p:sp>
        <p:nvSpPr>
          <p:cNvPr id="65" name="矩形 61"/>
          <p:cNvSpPr>
            <a:spLocks noGrp="1" noRot="1" noChangeAspect="1" noMove="1" noResize="1" noEditPoints="1" noAdjustHandles="1" noChangeArrowheads="1" noChangeShapeType="1" noTextEdit="1"/>
          </p:cNvSpPr>
          <p:nvPr/>
        </p:nvSpPr>
        <p:spPr>
          <a:xfrm>
            <a:off x="1102995" y="1845310"/>
            <a:ext cx="4359275" cy="2475230"/>
          </a:xfrm>
          <a:prstGeom prst="rect">
            <a:avLst/>
          </a:prstGeom>
          <a:noFill/>
          <a:ln w="6350" cap="sq" cmpd="sng" algn="ctr">
            <a:solidFill>
              <a:schemeClr val="tx1"/>
            </a:solidFill>
            <a:prstDash val="solid"/>
            <a:miter lim="800000"/>
          </a:ln>
          <a:effectLst>
            <a:softEdge rad="0"/>
          </a:effectLst>
        </p:spPr>
        <p:txBody>
          <a:bodyPr/>
          <a:lstStyle/>
          <a:p>
            <a:endParaRPr lang="zh-HK" altLang="en-US"/>
          </a:p>
        </p:txBody>
      </p:sp>
      <p:sp>
        <p:nvSpPr>
          <p:cNvPr id="2" name="標題 1"/>
          <p:cNvSpPr>
            <a:spLocks noGrp="1"/>
          </p:cNvSpPr>
          <p:nvPr>
            <p:ph type="ctrTitle"/>
          </p:nvPr>
        </p:nvSpPr>
        <p:spPr>
          <a:xfrm>
            <a:off x="1276350" y="2220595"/>
            <a:ext cx="4102735" cy="912495"/>
          </a:xfrm>
        </p:spPr>
        <p:txBody>
          <a:bodyPr rtlCol="0">
            <a:normAutofit/>
          </a:bodyPr>
          <a:lstStyle/>
          <a:p>
            <a:pPr algn="l" rtl="0"/>
            <a:endParaRPr lang="en-US" sz="2400" dirty="0">
              <a:solidFill>
                <a:schemeClr val="tx1"/>
              </a:solidFill>
            </a:endParaRPr>
          </a:p>
        </p:txBody>
      </p:sp>
      <p:sp>
        <p:nvSpPr>
          <p:cNvPr id="4" name="文字方塊 3"/>
          <p:cNvSpPr txBox="1"/>
          <p:nvPr/>
        </p:nvSpPr>
        <p:spPr>
          <a:xfrm>
            <a:off x="762000" y="203200"/>
            <a:ext cx="10492671" cy="61863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dirty="0">
                <a:latin typeface="Arial" panose="020B0604020202020204" pitchFamily="34" charset="0"/>
                <a:cs typeface="Arial" panose="020B0604020202020204" pitchFamily="34" charset="0"/>
              </a:rPr>
              <a:t>We acknowledge that there is an increasing awareness about human rights of workers in the society and therefore more brands and buyers are looking for factories with high standard of social conduct. Our factory has passed the audit from BSCI (Business Social Compliance Initiative, the international standard for social conduct) since 2008.</a:t>
            </a:r>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zh-HK" altLang="en-US" dirty="0"/>
          </a:p>
        </p:txBody>
      </p:sp>
      <p:pic>
        <p:nvPicPr>
          <p:cNvPr id="4098" name="Picture 2" descr="screen-shot-2016-09-19-at-17-01-48"/>
          <p:cNvPicPr>
            <a:picLocks noChangeAspect="1" noChangeArrowheads="1"/>
          </p:cNvPicPr>
          <p:nvPr/>
        </p:nvPicPr>
        <p:blipFill>
          <a:blip r:embed="rId8"/>
          <a:srcRect/>
          <a:stretch>
            <a:fillRect/>
          </a:stretch>
        </p:blipFill>
        <p:spPr bwMode="auto">
          <a:xfrm>
            <a:off x="9626847" y="1133784"/>
            <a:ext cx="1007947" cy="10079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nvGraphicFramePr>
        <p:xfrm>
          <a:off x="6562638" y="2141731"/>
          <a:ext cx="4526089" cy="4108487"/>
        </p:xfrm>
        <a:graphic>
          <a:graphicData uri="http://schemas.openxmlformats.org/drawingml/2006/table">
            <a:tbl>
              <a:tblPr/>
              <a:tblGrid>
                <a:gridCol w="251886">
                  <a:extLst>
                    <a:ext uri="{9D8B030D-6E8A-4147-A177-3AD203B41FA5}">
                      <a16:colId xmlns:a16="http://schemas.microsoft.com/office/drawing/2014/main" val="20000"/>
                    </a:ext>
                  </a:extLst>
                </a:gridCol>
                <a:gridCol w="897346">
                  <a:extLst>
                    <a:ext uri="{9D8B030D-6E8A-4147-A177-3AD203B41FA5}">
                      <a16:colId xmlns:a16="http://schemas.microsoft.com/office/drawing/2014/main" val="20001"/>
                    </a:ext>
                  </a:extLst>
                </a:gridCol>
                <a:gridCol w="2589711">
                  <a:extLst>
                    <a:ext uri="{9D8B030D-6E8A-4147-A177-3AD203B41FA5}">
                      <a16:colId xmlns:a16="http://schemas.microsoft.com/office/drawing/2014/main" val="20002"/>
                    </a:ext>
                  </a:extLst>
                </a:gridCol>
                <a:gridCol w="787146">
                  <a:extLst>
                    <a:ext uri="{9D8B030D-6E8A-4147-A177-3AD203B41FA5}">
                      <a16:colId xmlns:a16="http://schemas.microsoft.com/office/drawing/2014/main" val="20003"/>
                    </a:ext>
                  </a:extLst>
                </a:gridCol>
              </a:tblGrid>
              <a:tr h="303107">
                <a:tc>
                  <a:txBody>
                    <a:bodyPr/>
                    <a:lstStyle/>
                    <a:p>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600" u="sng" dirty="0">
                          <a:solidFill>
                            <a:srgbClr val="000000"/>
                          </a:solidFill>
                          <a:effectLst/>
                          <a:latin typeface="Arial" panose="020B0604020202020204" pitchFamily="34" charset="0"/>
                        </a:rPr>
                        <a:t>BUYING OFFICE</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u="sng" dirty="0">
                          <a:solidFill>
                            <a:srgbClr val="000000"/>
                          </a:solidFill>
                          <a:effectLst/>
                          <a:latin typeface="Arial" panose="020B0604020202020204" pitchFamily="34" charset="0"/>
                        </a:rPr>
                        <a:t>BUYERS &amp; LABELS</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0"/>
                  </a:ext>
                </a:extLst>
              </a:tr>
              <a:tr h="382775">
                <a:tc>
                  <a:txBody>
                    <a:bodyPr/>
                    <a:lstStyle/>
                    <a:p>
                      <a:pPr algn="ctr" fontAlgn="ctr"/>
                      <a:r>
                        <a:rPr lang="en-US" altLang="zh-HK" sz="600">
                          <a:solidFill>
                            <a:srgbClr val="000000"/>
                          </a:solidFill>
                          <a:effectLst/>
                          <a:latin typeface="Arial" panose="020B0604020202020204" pitchFamily="34" charset="0"/>
                        </a:rPr>
                        <a:t>1</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HUGO BOSS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HUGO, BOSS ORANGE, BOSS GREEN, BOSS MEN &amp; WOMEN</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over 18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1"/>
                  </a:ext>
                </a:extLst>
              </a:tr>
              <a:tr h="382775">
                <a:tc>
                  <a:txBody>
                    <a:bodyPr/>
                    <a:lstStyle/>
                    <a:p>
                      <a:pPr algn="ctr" fontAlgn="ctr"/>
                      <a:r>
                        <a:rPr lang="en-US" altLang="zh-HK" sz="600">
                          <a:solidFill>
                            <a:srgbClr val="000000"/>
                          </a:solidFill>
                          <a:effectLst/>
                          <a:latin typeface="Arial" panose="020B0604020202020204" pitchFamily="34" charset="0"/>
                        </a:rPr>
                        <a:t>2</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ESCADA GROUP</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ESCADA ML, ESCADA SPORT</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over 13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382775">
                <a:tc>
                  <a:txBody>
                    <a:bodyPr/>
                    <a:lstStyle/>
                    <a:p>
                      <a:pPr algn="ctr" fontAlgn="ctr"/>
                      <a:r>
                        <a:rPr lang="en-US" altLang="zh-HK" sz="600">
                          <a:solidFill>
                            <a:srgbClr val="000000"/>
                          </a:solidFill>
                          <a:effectLst/>
                          <a:latin typeface="Arial" panose="020B0604020202020204" pitchFamily="34" charset="0"/>
                        </a:rPr>
                        <a:t>3</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HAUBER GROUP</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LUISA CERANO, HAUBER</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over 17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3"/>
                  </a:ext>
                </a:extLst>
              </a:tr>
              <a:tr h="382775">
                <a:tc>
                  <a:txBody>
                    <a:bodyPr/>
                    <a:lstStyle/>
                    <a:p>
                      <a:pPr algn="ctr" fontAlgn="ctr"/>
                      <a:r>
                        <a:rPr lang="en-US" altLang="zh-HK" sz="600">
                          <a:solidFill>
                            <a:srgbClr val="000000"/>
                          </a:solidFill>
                          <a:effectLst/>
                          <a:latin typeface="Arial" panose="020B0604020202020204" pitchFamily="34" charset="0"/>
                        </a:rPr>
                        <a:t>4</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MARC O' POLO</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MARC O' POLO</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over 6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382775">
                <a:tc>
                  <a:txBody>
                    <a:bodyPr/>
                    <a:lstStyle/>
                    <a:p>
                      <a:pPr algn="ctr" fontAlgn="ctr"/>
                      <a:r>
                        <a:rPr lang="en-US" altLang="zh-HK" sz="600" b="1">
                          <a:solidFill>
                            <a:srgbClr val="000000"/>
                          </a:solidFill>
                          <a:effectLst/>
                          <a:latin typeface="Times New Roman" panose="02020603050405020304" charset="0"/>
                        </a:rPr>
                        <a:t>5</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PUMA</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UM, Alexandra McQueen.</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dirty="0">
                          <a:solidFill>
                            <a:srgbClr val="000000"/>
                          </a:solidFill>
                          <a:effectLst/>
                          <a:latin typeface="Arial" panose="020B0604020202020204" pitchFamily="34" charset="0"/>
                        </a:rPr>
                        <a:t>over 5 years</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5"/>
                  </a:ext>
                </a:extLst>
              </a:tr>
              <a:tr h="382775">
                <a:tc>
                  <a:txBody>
                    <a:bodyPr/>
                    <a:lstStyle/>
                    <a:p>
                      <a:pPr algn="ctr" fontAlgn="ctr"/>
                      <a:r>
                        <a:rPr lang="en-US" altLang="zh-HK" sz="600" b="1">
                          <a:solidFill>
                            <a:srgbClr val="000000"/>
                          </a:solidFill>
                          <a:effectLst/>
                          <a:latin typeface="Times New Roman" panose="02020603050405020304" charset="0"/>
                        </a:rPr>
                        <a:t>6</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LACOSTE</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a:solidFill>
                            <a:srgbClr val="000000"/>
                          </a:solidFill>
                          <a:effectLst/>
                          <a:latin typeface="Arial" panose="020B0604020202020204" pitchFamily="34" charset="0"/>
                        </a:rPr>
                        <a:t>Live, Sportswear, Sport</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dirty="0">
                          <a:solidFill>
                            <a:srgbClr val="000000"/>
                          </a:solidFill>
                          <a:effectLst/>
                          <a:latin typeface="Arial" panose="020B0604020202020204" pitchFamily="34" charset="0"/>
                        </a:rPr>
                        <a:t>over 10 years</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193353">
                <a:tc>
                  <a:txBody>
                    <a:bodyPr/>
                    <a:lstStyle/>
                    <a:p>
                      <a:pPr algn="ctr" fontAlgn="ctr"/>
                      <a:r>
                        <a:rPr lang="en-US" altLang="zh-HK" sz="600" b="1">
                          <a:solidFill>
                            <a:srgbClr val="000000"/>
                          </a:solidFill>
                          <a:effectLst/>
                          <a:latin typeface="Times New Roman" panose="02020603050405020304" charset="0"/>
                        </a:rPr>
                        <a:t>7</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IC GROUP</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Tiger of Sweden, BMB</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2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7"/>
                  </a:ext>
                </a:extLst>
              </a:tr>
              <a:tr h="193353">
                <a:tc>
                  <a:txBody>
                    <a:bodyPr/>
                    <a:lstStyle/>
                    <a:p>
                      <a:pPr algn="ctr" fontAlgn="ctr"/>
                      <a:r>
                        <a:rPr lang="en-US" altLang="zh-HK" sz="600" b="1">
                          <a:solidFill>
                            <a:srgbClr val="000000"/>
                          </a:solidFill>
                          <a:effectLst/>
                          <a:latin typeface="Times New Roman" panose="02020603050405020304" charset="0"/>
                        </a:rPr>
                        <a:t>8</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YGM</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ASHWORTH</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4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8"/>
                  </a:ext>
                </a:extLst>
              </a:tr>
              <a:tr h="572198">
                <a:tc>
                  <a:txBody>
                    <a:bodyPr/>
                    <a:lstStyle/>
                    <a:p>
                      <a:pPr algn="ctr" fontAlgn="ctr"/>
                      <a:r>
                        <a:rPr lang="en-US" altLang="zh-HK" sz="600" b="1">
                          <a:solidFill>
                            <a:srgbClr val="000000"/>
                          </a:solidFill>
                          <a:effectLst/>
                          <a:latin typeface="Times New Roman" panose="02020603050405020304" charset="0"/>
                        </a:rPr>
                        <a:t>9</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TriStyle Sourcing Ltd.</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a:solidFill>
                            <a:srgbClr val="000000"/>
                          </a:solidFill>
                          <a:effectLst/>
                          <a:latin typeface="Arial" panose="020B0604020202020204" pitchFamily="34" charset="0"/>
                        </a:rPr>
                        <a:t>Madeleine</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a:solidFill>
                            <a:srgbClr val="000000"/>
                          </a:solidFill>
                          <a:effectLst/>
                          <a:latin typeface="Arial" panose="020B0604020202020204" pitchFamily="34" charset="0"/>
                        </a:rPr>
                        <a:t>3 years</a:t>
                      </a:r>
                      <a:endParaRPr 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9"/>
                  </a:ext>
                </a:extLst>
              </a:tr>
              <a:tr h="382775">
                <a:tc>
                  <a:txBody>
                    <a:bodyPr/>
                    <a:lstStyle/>
                    <a:p>
                      <a:pPr algn="ctr" fontAlgn="ctr"/>
                      <a:r>
                        <a:rPr lang="en-US" altLang="zh-HK" sz="600">
                          <a:solidFill>
                            <a:srgbClr val="000000"/>
                          </a:solidFill>
                          <a:effectLst/>
                          <a:latin typeface="Arial" panose="020B0604020202020204" pitchFamily="34" charset="0"/>
                        </a:rPr>
                        <a:t>10</a:t>
                      </a:r>
                      <a:endParaRPr lang="zh-HK" altLang="en-US" sz="130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err="1">
                          <a:solidFill>
                            <a:srgbClr val="000000"/>
                          </a:solidFill>
                          <a:effectLst/>
                          <a:latin typeface="Arial" panose="020B0604020202020204" pitchFamily="34" charset="0"/>
                        </a:rPr>
                        <a:t>Vmade</a:t>
                      </a:r>
                      <a:r>
                        <a:rPr lang="en-US" sz="1300" dirty="0">
                          <a:solidFill>
                            <a:srgbClr val="000000"/>
                          </a:solidFill>
                          <a:effectLst/>
                          <a:latin typeface="Arial" panose="020B0604020202020204" pitchFamily="34" charset="0"/>
                        </a:rPr>
                        <a:t> Official Ltd.</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fontAlgn="ctr"/>
                      <a:r>
                        <a:rPr lang="en-US" sz="1300" dirty="0" err="1">
                          <a:solidFill>
                            <a:srgbClr val="000000"/>
                          </a:solidFill>
                          <a:effectLst/>
                          <a:latin typeface="Arial" panose="020B0604020202020204" pitchFamily="34" charset="0"/>
                        </a:rPr>
                        <a:t>Vindustries</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fontAlgn="ctr"/>
                      <a:r>
                        <a:rPr lang="en-US" sz="1300" dirty="0">
                          <a:solidFill>
                            <a:srgbClr val="000000"/>
                          </a:solidFill>
                          <a:effectLst/>
                          <a:latin typeface="Arial" panose="020B0604020202020204" pitchFamily="34" charset="0"/>
                        </a:rPr>
                        <a:t>3 years</a:t>
                      </a:r>
                      <a:endParaRPr lang="en-US" sz="1300" dirty="0">
                        <a:effectLst/>
                        <a:latin typeface="Roboto" panose="02000000000000000000" pitchFamily="2" charset="0"/>
                      </a:endParaRPr>
                    </a:p>
                  </a:txBody>
                  <a:tcPr marL="4110" marR="4110" marT="41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0"/>
                  </a:ext>
                </a:extLst>
              </a:tr>
            </a:tbl>
          </a:graphicData>
        </a:graphic>
      </p:graphicFrame>
      <p:pic>
        <p:nvPicPr>
          <p:cNvPr id="4100" name="Picture 4" descr="EMPORIO ARMANI (Men) | LANDMARK"/>
          <p:cNvPicPr>
            <a:picLocks noChangeAspect="1" noChangeArrowheads="1"/>
          </p:cNvPicPr>
          <p:nvPr/>
        </p:nvPicPr>
        <p:blipFill>
          <a:blip r:embed="rId9"/>
          <a:srcRect/>
          <a:stretch>
            <a:fillRect/>
          </a:stretch>
        </p:blipFill>
        <p:spPr bwMode="auto">
          <a:xfrm>
            <a:off x="1070610" y="2320925"/>
            <a:ext cx="1591945" cy="7689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rmani Exchange Logo wordmark - Logok"/>
          <p:cNvPicPr>
            <a:picLocks noChangeAspect="1" noChangeArrowheads="1"/>
          </p:cNvPicPr>
          <p:nvPr/>
        </p:nvPicPr>
        <p:blipFill>
          <a:blip r:embed="rId10"/>
          <a:srcRect/>
          <a:stretch>
            <a:fillRect/>
          </a:stretch>
        </p:blipFill>
        <p:spPr bwMode="auto">
          <a:xfrm>
            <a:off x="3018155" y="2232025"/>
            <a:ext cx="1395730" cy="10464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histles │ Style │ Pacific Place - Hong Kong"/>
          <p:cNvPicPr>
            <a:picLocks noChangeAspect="1" noChangeArrowheads="1"/>
          </p:cNvPicPr>
          <p:nvPr/>
        </p:nvPicPr>
        <p:blipFill>
          <a:blip r:embed="rId11"/>
          <a:srcRect/>
          <a:stretch>
            <a:fillRect/>
          </a:stretch>
        </p:blipFill>
        <p:spPr bwMode="auto">
          <a:xfrm>
            <a:off x="1189990" y="3299460"/>
            <a:ext cx="1386205" cy="7937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scada Sport Logo | evolution history and meaning"/>
          <p:cNvPicPr>
            <a:picLocks noChangeAspect="1" noChangeArrowheads="1"/>
          </p:cNvPicPr>
          <p:nvPr/>
        </p:nvPicPr>
        <p:blipFill>
          <a:blip r:embed="rId12"/>
          <a:srcRect/>
          <a:stretch>
            <a:fillRect/>
          </a:stretch>
        </p:blipFill>
        <p:spPr bwMode="auto">
          <a:xfrm>
            <a:off x="3061335" y="3265170"/>
            <a:ext cx="1280795" cy="76898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YGM TRADING购买“Ashworth”品牌相关全球商标及若干相关知识产权资产_Retail"/>
          <p:cNvPicPr>
            <a:picLocks noChangeAspect="1" noChangeArrowheads="1"/>
          </p:cNvPicPr>
          <p:nvPr/>
        </p:nvPicPr>
        <p:blipFill>
          <a:blip r:embed="rId13"/>
          <a:srcRect/>
          <a:stretch>
            <a:fillRect/>
          </a:stretch>
        </p:blipFill>
        <p:spPr bwMode="auto">
          <a:xfrm>
            <a:off x="4881245" y="2320925"/>
            <a:ext cx="1406525" cy="70358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Ted Baker Vector Logo - Download Free SVG Icon | Worldvectorlogo"/>
          <p:cNvSpPr>
            <a:spLocks noChangeAspect="1" noChangeArrowheads="1"/>
          </p:cNvSpPr>
          <p:nvPr/>
        </p:nvSpPr>
        <p:spPr bwMode="auto">
          <a:xfrm>
            <a:off x="5943600" y="3147060"/>
            <a:ext cx="259715" cy="259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HK" altLang="en-US"/>
          </a:p>
        </p:txBody>
      </p:sp>
      <p:pic>
        <p:nvPicPr>
          <p:cNvPr id="4114" name="Picture 18" descr="Talbott Teas and Ted Baker | Baker logo, Ted baker london, Ted baker"/>
          <p:cNvPicPr>
            <a:picLocks noChangeAspect="1" noChangeArrowheads="1"/>
          </p:cNvPicPr>
          <p:nvPr/>
        </p:nvPicPr>
        <p:blipFill>
          <a:blip r:embed="rId14"/>
          <a:srcRect/>
          <a:stretch>
            <a:fillRect/>
          </a:stretch>
        </p:blipFill>
        <p:spPr bwMode="auto">
          <a:xfrm>
            <a:off x="4748530" y="5049520"/>
            <a:ext cx="1576070" cy="57721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custDataLst>
              <p:tags r:id="rId1"/>
            </p:custDataLst>
          </p:nvPr>
        </p:nvPicPr>
        <p:blipFill>
          <a:blip r:embed="rId15"/>
          <a:srcRect l="2089" t="14706" r="3664" b="14197"/>
          <a:stretch>
            <a:fillRect/>
          </a:stretch>
        </p:blipFill>
        <p:spPr>
          <a:xfrm>
            <a:off x="1102995" y="4259580"/>
            <a:ext cx="1576070" cy="372745"/>
          </a:xfrm>
          <a:prstGeom prst="rect">
            <a:avLst/>
          </a:prstGeom>
        </p:spPr>
      </p:pic>
      <p:pic>
        <p:nvPicPr>
          <p:cNvPr id="10" name="图片 9"/>
          <p:cNvPicPr>
            <a:picLocks noChangeAspect="1"/>
          </p:cNvPicPr>
          <p:nvPr>
            <p:custDataLst>
              <p:tags r:id="rId2"/>
            </p:custDataLst>
          </p:nvPr>
        </p:nvPicPr>
        <p:blipFill>
          <a:blip r:embed="rId16"/>
          <a:stretch>
            <a:fillRect/>
          </a:stretch>
        </p:blipFill>
        <p:spPr>
          <a:xfrm>
            <a:off x="4613910" y="3479800"/>
            <a:ext cx="1777365" cy="357505"/>
          </a:xfrm>
          <a:prstGeom prst="rect">
            <a:avLst/>
          </a:prstGeom>
        </p:spPr>
      </p:pic>
      <p:pic>
        <p:nvPicPr>
          <p:cNvPr id="11" name="图片 10"/>
          <p:cNvPicPr>
            <a:picLocks noChangeAspect="1"/>
          </p:cNvPicPr>
          <p:nvPr>
            <p:custDataLst>
              <p:tags r:id="rId3"/>
            </p:custDataLst>
          </p:nvPr>
        </p:nvPicPr>
        <p:blipFill>
          <a:blip r:embed="rId17"/>
          <a:stretch>
            <a:fillRect/>
          </a:stretch>
        </p:blipFill>
        <p:spPr>
          <a:xfrm>
            <a:off x="2823845" y="4104640"/>
            <a:ext cx="1721485" cy="726440"/>
          </a:xfrm>
          <a:prstGeom prst="rect">
            <a:avLst/>
          </a:prstGeom>
        </p:spPr>
      </p:pic>
      <p:pic>
        <p:nvPicPr>
          <p:cNvPr id="12" name="图片 11"/>
          <p:cNvPicPr>
            <a:picLocks noChangeAspect="1"/>
          </p:cNvPicPr>
          <p:nvPr>
            <p:custDataLst>
              <p:tags r:id="rId4"/>
            </p:custDataLst>
          </p:nvPr>
        </p:nvPicPr>
        <p:blipFill>
          <a:blip r:embed="rId18"/>
          <a:stretch>
            <a:fillRect/>
          </a:stretch>
        </p:blipFill>
        <p:spPr>
          <a:xfrm>
            <a:off x="4711065" y="4107180"/>
            <a:ext cx="1689100" cy="759460"/>
          </a:xfrm>
          <a:prstGeom prst="rect">
            <a:avLst/>
          </a:prstGeom>
        </p:spPr>
      </p:pic>
      <p:pic>
        <p:nvPicPr>
          <p:cNvPr id="13" name="图片 12"/>
          <p:cNvPicPr>
            <a:picLocks noChangeAspect="1"/>
          </p:cNvPicPr>
          <p:nvPr>
            <p:custDataLst>
              <p:tags r:id="rId5"/>
            </p:custDataLst>
          </p:nvPr>
        </p:nvPicPr>
        <p:blipFill>
          <a:blip r:embed="rId19"/>
          <a:stretch>
            <a:fillRect/>
          </a:stretch>
        </p:blipFill>
        <p:spPr>
          <a:xfrm>
            <a:off x="1070610" y="5190490"/>
            <a:ext cx="1599565" cy="401955"/>
          </a:xfrm>
          <a:prstGeom prst="rect">
            <a:avLst/>
          </a:prstGeom>
        </p:spPr>
      </p:pic>
      <p:pic>
        <p:nvPicPr>
          <p:cNvPr id="14" name="图片 13"/>
          <p:cNvPicPr>
            <a:picLocks noChangeAspect="1"/>
          </p:cNvPicPr>
          <p:nvPr>
            <p:custDataLst>
              <p:tags r:id="rId6"/>
            </p:custDataLst>
          </p:nvPr>
        </p:nvPicPr>
        <p:blipFill>
          <a:blip r:embed="rId20"/>
          <a:stretch>
            <a:fillRect/>
          </a:stretch>
        </p:blipFill>
        <p:spPr>
          <a:xfrm>
            <a:off x="2887980" y="5158105"/>
            <a:ext cx="1624965" cy="43942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1"/>
          <p:cNvSpPr>
            <a:spLocks noGrp="1" noRot="1" noChangeAspect="1" noMove="1" noResize="1" noEditPoints="1" noAdjustHandles="1" noChangeArrowheads="1" noChangeShapeType="1" noTextEdit="1"/>
          </p:cNvSpPr>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zh-HK" altLang="en-US"/>
          </a:p>
        </p:txBody>
      </p:sp>
      <p:sp>
        <p:nvSpPr>
          <p:cNvPr id="2" name="標題 1"/>
          <p:cNvSpPr>
            <a:spLocks noGrp="1"/>
          </p:cNvSpPr>
          <p:nvPr>
            <p:ph type="ctrTitle"/>
          </p:nvPr>
        </p:nvSpPr>
        <p:spPr>
          <a:xfrm>
            <a:off x="1276055" y="2350017"/>
            <a:ext cx="4819945" cy="1630906"/>
          </a:xfrm>
        </p:spPr>
        <p:txBody>
          <a:bodyPr rtlCol="0">
            <a:normAutofit/>
          </a:bodyPr>
          <a:lstStyle/>
          <a:p>
            <a:pPr algn="l" rtl="0"/>
            <a:endParaRPr lang="en-US" sz="2400" dirty="0">
              <a:solidFill>
                <a:schemeClr val="tx1"/>
              </a:solidFill>
            </a:endParaRPr>
          </a:p>
        </p:txBody>
      </p:sp>
      <p:sp>
        <p:nvSpPr>
          <p:cNvPr id="4" name="文字方塊 3"/>
          <p:cNvSpPr txBox="1"/>
          <p:nvPr/>
        </p:nvSpPr>
        <p:spPr>
          <a:xfrm>
            <a:off x="762000" y="203200"/>
            <a:ext cx="10492671" cy="49552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dirty="0">
                <a:latin typeface="Arial" panose="020B0604020202020204" pitchFamily="34" charset="0"/>
                <a:cs typeface="Arial" panose="020B0604020202020204" pitchFamily="34" charset="0"/>
              </a:rPr>
              <a:t>We SUPPORT reduce pollution and </a:t>
            </a:r>
            <a:r>
              <a:rPr lang="en-US" altLang="zh-HK" dirty="0" err="1">
                <a:latin typeface="Arial" panose="020B0604020202020204" pitchFamily="34" charset="0"/>
                <a:cs typeface="Arial" panose="020B0604020202020204" pitchFamily="34" charset="0"/>
              </a:rPr>
              <a:t>environomental</a:t>
            </a:r>
            <a:r>
              <a:rPr lang="en-US" altLang="zh-HK" dirty="0">
                <a:latin typeface="Arial" panose="020B0604020202020204" pitchFamily="34" charset="0"/>
                <a:cs typeface="Arial" panose="020B0604020202020204" pitchFamily="34" charset="0"/>
              </a:rPr>
              <a:t> friendly, we started using </a:t>
            </a:r>
            <a:r>
              <a:rPr lang="en-US" altLang="zh-HK" dirty="0" err="1">
                <a:latin typeface="Arial" panose="020B0604020202020204" pitchFamily="34" charset="0"/>
                <a:cs typeface="Arial" panose="020B0604020202020204" pitchFamily="34" charset="0"/>
              </a:rPr>
              <a:t>lenzing</a:t>
            </a:r>
            <a:r>
              <a:rPr lang="en-US" altLang="zh-HK" dirty="0">
                <a:latin typeface="Arial" panose="020B0604020202020204" pitchFamily="34" charset="0"/>
                <a:cs typeface="Arial" panose="020B0604020202020204" pitchFamily="34" charset="0"/>
              </a:rPr>
              <a:t> viscose, FSC viscose and different kind of sustainable qualities since few years ago.  Our working partners included:</a:t>
            </a:r>
          </a:p>
          <a:p>
            <a:endParaRPr lang="en-US" altLang="zh-HK" dirty="0"/>
          </a:p>
          <a:p>
            <a:endParaRPr lang="en-US" altLang="zh-HK" dirty="0"/>
          </a:p>
          <a:p>
            <a:endParaRPr lang="en-US" altLang="zh-HK" dirty="0"/>
          </a:p>
          <a:p>
            <a:endParaRPr lang="en-US" altLang="zh-HK" sz="1400" dirty="0"/>
          </a:p>
          <a:p>
            <a:endParaRPr lang="en-US" altLang="zh-HK" sz="1400" dirty="0"/>
          </a:p>
          <a:p>
            <a:endParaRPr lang="en-US" altLang="zh-HK" dirty="0"/>
          </a:p>
          <a:p>
            <a:endParaRPr lang="en-US" altLang="zh-HK" dirty="0"/>
          </a:p>
          <a:p>
            <a:endParaRPr lang="en-US" altLang="zh-HK" dirty="0"/>
          </a:p>
          <a:p>
            <a:endParaRPr lang="en-US" altLang="zh-HK" dirty="0"/>
          </a:p>
          <a:p>
            <a:r>
              <a:rPr lang="en-US" altLang="zh-HK" dirty="0"/>
              <a:t>Contact us</a:t>
            </a:r>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p:txBody>
      </p:sp>
      <p:sp>
        <p:nvSpPr>
          <p:cNvPr id="9" name="AutoShape 14" descr="Ted Baker Vector Logo - Download Free SVG Icon | Worldvectorlog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HK" altLang="en-US"/>
          </a:p>
        </p:txBody>
      </p:sp>
      <p:pic>
        <p:nvPicPr>
          <p:cNvPr id="3" name="圖片 20"/>
          <p:cNvPicPr>
            <a:picLocks noChangeAspect="1"/>
          </p:cNvPicPr>
          <p:nvPr>
            <p:custDataLst>
              <p:tags r:id="rId1"/>
            </p:custDataLst>
          </p:nvPr>
        </p:nvPicPr>
        <p:blipFill rotWithShape="1">
          <a:blip r:embed="rId3"/>
          <a:srcRect l="26639" t="21140" r="28400" b="55078"/>
          <a:stretch>
            <a:fillRect/>
          </a:stretch>
        </p:blipFill>
        <p:spPr>
          <a:xfrm>
            <a:off x="1276350" y="1276350"/>
            <a:ext cx="9283700" cy="1440815"/>
          </a:xfrm>
          <a:prstGeom prst="rect">
            <a:avLst/>
          </a:prstGeom>
        </p:spPr>
      </p:pic>
      <p:pic>
        <p:nvPicPr>
          <p:cNvPr id="6" name="圖片 5">
            <a:extLst>
              <a:ext uri="{FF2B5EF4-FFF2-40B4-BE49-F238E27FC236}">
                <a16:creationId xmlns:a16="http://schemas.microsoft.com/office/drawing/2014/main" id="{A16FAE3E-07D6-8C4F-F2BE-36703EB0421A}"/>
              </a:ext>
            </a:extLst>
          </p:cNvPr>
          <p:cNvPicPr>
            <a:picLocks noChangeAspect="1"/>
          </p:cNvPicPr>
          <p:nvPr/>
        </p:nvPicPr>
        <p:blipFill>
          <a:blip r:embed="rId4"/>
          <a:stretch>
            <a:fillRect/>
          </a:stretch>
        </p:blipFill>
        <p:spPr>
          <a:xfrm>
            <a:off x="2295330" y="3092078"/>
            <a:ext cx="5817045" cy="188147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2"/>
          <p:cNvSpPr>
            <a:spLocks noGrp="1" noRot="1" noChangeAspect="1" noMove="1" noResize="1" noEditPoints="1" noAdjustHandles="1" noChangeArrowheads="1" noChangeShapeType="1" noTextEdit="1"/>
          </p:cNvSpPr>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30" name="矩形 24"/>
          <p:cNvSpPr>
            <a:spLocks noGrp="1" noRot="1" noChangeAspect="1" noMove="1" noResize="1" noEditPoints="1" noAdjustHandles="1" noChangeArrowheads="1" noChangeShapeType="1" noTextEdit="1"/>
          </p:cNvSpPr>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2" name="標題 1"/>
          <p:cNvSpPr>
            <a:spLocks noGrp="1"/>
          </p:cNvSpPr>
          <p:nvPr>
            <p:ph type="title"/>
          </p:nvPr>
        </p:nvSpPr>
        <p:spPr>
          <a:xfrm>
            <a:off x="4740751" y="642594"/>
            <a:ext cx="6718433" cy="5250206"/>
          </a:xfrm>
        </p:spPr>
        <p:txBody>
          <a:bodyPr rtlCol="0">
            <a:normAutofit/>
          </a:bodyPr>
          <a:lstStyle/>
          <a:p>
            <a:pPr rtl="0"/>
            <a:br>
              <a:rPr lang="en-US" altLang="zh-TW" sz="3000" dirty="0">
                <a:solidFill>
                  <a:schemeClr val="tx1">
                    <a:lumMod val="75000"/>
                    <a:lumOff val="25000"/>
                  </a:schemeClr>
                </a:solidFill>
              </a:rPr>
            </a:br>
            <a:r>
              <a:rPr lang="en-US" altLang="zh-TW" sz="3000" dirty="0">
                <a:solidFill>
                  <a:schemeClr val="tx1">
                    <a:lumMod val="75000"/>
                    <a:lumOff val="25000"/>
                  </a:schemeClr>
                </a:solidFill>
              </a:rPr>
              <a:t>Company Introduction</a:t>
            </a:r>
            <a:br>
              <a:rPr lang="en-US" altLang="zh-TW" sz="3000" dirty="0">
                <a:solidFill>
                  <a:schemeClr val="tx1">
                    <a:lumMod val="75000"/>
                    <a:lumOff val="25000"/>
                  </a:schemeClr>
                </a:solidFill>
              </a:rPr>
            </a:br>
            <a:br>
              <a:rPr lang="en-US" altLang="zh-TW" sz="1200" dirty="0">
                <a:solidFill>
                  <a:schemeClr val="tx1">
                    <a:lumMod val="75000"/>
                    <a:lumOff val="25000"/>
                  </a:schemeClr>
                </a:solidFill>
              </a:rPr>
            </a:br>
            <a:r>
              <a:rPr lang="en-US" altLang="zh-TW" sz="1200" dirty="0">
                <a:solidFill>
                  <a:schemeClr val="tx1">
                    <a:lumMod val="75000"/>
                    <a:lumOff val="25000"/>
                  </a:schemeClr>
                </a:solidFill>
              </a:rPr>
              <a:t>Bonsai Company Limited is a family-based knitwear manufacturer company established in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Hong Kong since 2011, mother company Rainbowtex fashion knits Ltd is the mother company established since 1988.  We re-located our factory to located in the south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east of China in 1993, with a variety of knitting gauges and highly skilled staffs.</a:t>
            </a:r>
            <a:br>
              <a:rPr lang="en-US" altLang="zh-TW" sz="1200" dirty="0">
                <a:solidFill>
                  <a:schemeClr val="tx1">
                    <a:lumMod val="75000"/>
                    <a:lumOff val="25000"/>
                  </a:schemeClr>
                </a:solidFill>
              </a:rPr>
            </a:br>
            <a:r>
              <a:rPr lang="en-US" altLang="zh-TW" sz="1200" dirty="0">
                <a:solidFill>
                  <a:schemeClr val="tx1">
                    <a:lumMod val="75000"/>
                    <a:lumOff val="25000"/>
                  </a:schemeClr>
                </a:solidFill>
              </a:rPr>
              <a:t> We produce high quality men’s, women’s, children’s and accessories knitwear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using natural </a:t>
            </a:r>
            <a:r>
              <a:rPr lang="en-US" altLang="zh-TW" sz="1200" dirty="0" err="1">
                <a:solidFill>
                  <a:schemeClr val="tx1">
                    <a:lumMod val="75000"/>
                    <a:lumOff val="25000"/>
                  </a:schemeClr>
                </a:solidFill>
              </a:rPr>
              <a:t>fibres</a:t>
            </a:r>
            <a:r>
              <a:rPr lang="en-US" altLang="zh-TW" sz="1200" dirty="0">
                <a:solidFill>
                  <a:schemeClr val="tx1">
                    <a:lumMod val="75000"/>
                    <a:lumOff val="25000"/>
                  </a:schemeClr>
                </a:solidFill>
              </a:rPr>
              <a:t> combining traditional methods and modern technology.</a:t>
            </a:r>
            <a:br>
              <a:rPr lang="en-US" altLang="zh-TW" sz="1200" dirty="0">
                <a:solidFill>
                  <a:schemeClr val="tx1">
                    <a:lumMod val="75000"/>
                    <a:lumOff val="25000"/>
                  </a:schemeClr>
                </a:solidFill>
              </a:rPr>
            </a:br>
            <a:r>
              <a:rPr lang="en-US" altLang="zh-TW" sz="1200" dirty="0">
                <a:solidFill>
                  <a:schemeClr val="tx1">
                    <a:lumMod val="75000"/>
                    <a:lumOff val="25000"/>
                  </a:schemeClr>
                </a:solidFill>
              </a:rPr>
              <a:t> The majority of our product is made using the highest quality yarns from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premium local and European spinners.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We specialize in knitting Italian Extra Fine Merino which is treated with a Total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Easy care finish making it long lasting but retaining the soft </a:t>
            </a:r>
            <a:r>
              <a:rPr lang="en-US" altLang="zh-TW" sz="1200" dirty="0" err="1">
                <a:solidFill>
                  <a:schemeClr val="tx1">
                    <a:lumMod val="75000"/>
                    <a:lumOff val="25000"/>
                  </a:schemeClr>
                </a:solidFill>
              </a:rPr>
              <a:t>lustre</a:t>
            </a:r>
            <a:r>
              <a:rPr lang="en-US" altLang="zh-TW" sz="1200" dirty="0">
                <a:solidFill>
                  <a:schemeClr val="tx1">
                    <a:lumMod val="75000"/>
                    <a:lumOff val="25000"/>
                  </a:schemeClr>
                </a:solidFill>
              </a:rPr>
              <a:t> of the </a:t>
            </a:r>
            <a:r>
              <a:rPr lang="en-US" altLang="zh-TW" sz="1200" dirty="0" err="1">
                <a:solidFill>
                  <a:schemeClr val="tx1">
                    <a:lumMod val="75000"/>
                    <a:lumOff val="25000"/>
                  </a:schemeClr>
                </a:solidFill>
              </a:rPr>
              <a:t>fibre</a:t>
            </a:r>
            <a:r>
              <a:rPr lang="en-US" altLang="zh-TW" sz="1200" dirty="0">
                <a:solidFill>
                  <a:schemeClr val="tx1">
                    <a:lumMod val="75000"/>
                    <a:lumOff val="25000"/>
                  </a:schemeClr>
                </a:solidFill>
              </a:rPr>
              <a:t>.</a:t>
            </a:r>
            <a:br>
              <a:rPr lang="en-US" altLang="zh-TW" sz="1200" dirty="0">
                <a:solidFill>
                  <a:schemeClr val="tx1">
                    <a:lumMod val="75000"/>
                    <a:lumOff val="25000"/>
                  </a:schemeClr>
                </a:solidFill>
              </a:rPr>
            </a:br>
            <a:r>
              <a:rPr lang="en-US" altLang="zh-TW" sz="1200" dirty="0">
                <a:solidFill>
                  <a:schemeClr val="tx1">
                    <a:lumMod val="75000"/>
                    <a:lumOff val="25000"/>
                  </a:schemeClr>
                </a:solidFill>
              </a:rPr>
              <a:t> We also product Viscose blends with print to the highest quality which we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treat in our own printing factory to be machine washable for long lasting </a:t>
            </a:r>
            <a:br>
              <a:rPr lang="en-US" altLang="zh-TW" sz="1200" dirty="0">
                <a:solidFill>
                  <a:schemeClr val="tx1">
                    <a:lumMod val="75000"/>
                    <a:lumOff val="25000"/>
                  </a:schemeClr>
                </a:solidFill>
              </a:rPr>
            </a:br>
            <a:r>
              <a:rPr lang="en-US" altLang="zh-TW" sz="1200" dirty="0">
                <a:solidFill>
                  <a:schemeClr val="tx1">
                    <a:lumMod val="75000"/>
                    <a:lumOff val="25000"/>
                  </a:schemeClr>
                </a:solidFill>
              </a:rPr>
              <a:t>performance.</a:t>
            </a:r>
            <a:br>
              <a:rPr lang="en-US" altLang="zh-TW" sz="1200" dirty="0">
                <a:solidFill>
                  <a:schemeClr val="tx1">
                    <a:lumMod val="75000"/>
                    <a:lumOff val="25000"/>
                  </a:schemeClr>
                </a:solidFill>
              </a:rPr>
            </a:br>
            <a:br>
              <a:rPr lang="en-US" altLang="zh-TW" sz="1200" dirty="0">
                <a:solidFill>
                  <a:schemeClr val="tx1">
                    <a:lumMod val="75000"/>
                    <a:lumOff val="25000"/>
                  </a:schemeClr>
                </a:solidFill>
              </a:rPr>
            </a:br>
            <a:br>
              <a:rPr lang="en-US" altLang="zh-TW" sz="1200" dirty="0">
                <a:solidFill>
                  <a:schemeClr val="tx1">
                    <a:lumMod val="75000"/>
                    <a:lumOff val="25000"/>
                  </a:schemeClr>
                </a:solidFill>
              </a:rPr>
            </a:br>
            <a:endParaRPr lang="en-US" sz="1200" dirty="0">
              <a:solidFill>
                <a:schemeClr val="tx1">
                  <a:lumMod val="75000"/>
                  <a:lumOff val="25000"/>
                </a:schemeClr>
              </a:solidFill>
            </a:endParaRPr>
          </a:p>
        </p:txBody>
      </p:sp>
      <p:pic>
        <p:nvPicPr>
          <p:cNvPr id="3" name="图片 2" descr="微信图片_20231109084132"/>
          <p:cNvPicPr>
            <a:picLocks noChangeAspect="1"/>
          </p:cNvPicPr>
          <p:nvPr/>
        </p:nvPicPr>
        <p:blipFill>
          <a:blip r:embed="rId2"/>
          <a:stretch>
            <a:fillRect/>
          </a:stretch>
        </p:blipFill>
        <p:spPr>
          <a:xfrm>
            <a:off x="143510" y="781685"/>
            <a:ext cx="3980815" cy="49720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2"/>
          <p:cNvSpPr>
            <a:spLocks noGrp="1" noRot="1" noChangeAspect="1" noMove="1" noResize="1" noEditPoints="1" noAdjustHandles="1" noChangeArrowheads="1" noChangeShapeType="1" noTextEdit="1"/>
          </p:cNvSpPr>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30" name="矩形 24"/>
          <p:cNvSpPr>
            <a:spLocks noGrp="1" noRot="1" noChangeAspect="1" noMove="1" noResize="1" noEditPoints="1" noAdjustHandles="1" noChangeArrowheads="1" noChangeShapeType="1" noTextEdit="1"/>
          </p:cNvSpPr>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2" name="標題 1"/>
          <p:cNvSpPr>
            <a:spLocks noGrp="1"/>
          </p:cNvSpPr>
          <p:nvPr>
            <p:ph type="title"/>
          </p:nvPr>
        </p:nvSpPr>
        <p:spPr>
          <a:xfrm>
            <a:off x="4740751" y="642594"/>
            <a:ext cx="6718433" cy="1729903"/>
          </a:xfrm>
        </p:spPr>
        <p:txBody>
          <a:bodyPr rtlCol="0">
            <a:normAutofit fontScale="90000"/>
          </a:bodyPr>
          <a:lstStyle/>
          <a:p>
            <a:pPr rtl="0"/>
            <a:r>
              <a:rPr lang="en-US" altLang="zh-TW" sz="3000" dirty="0">
                <a:solidFill>
                  <a:schemeClr val="tx1">
                    <a:lumMod val="75000"/>
                    <a:lumOff val="25000"/>
                  </a:schemeClr>
                </a:solidFill>
              </a:rPr>
              <a:t>Product Development</a:t>
            </a:r>
            <a:br>
              <a:rPr lang="en-US" altLang="zh-TW" sz="3000" dirty="0">
                <a:solidFill>
                  <a:schemeClr val="tx1">
                    <a:lumMod val="75000"/>
                    <a:lumOff val="25000"/>
                  </a:schemeClr>
                </a:solidFill>
              </a:rPr>
            </a:br>
            <a:r>
              <a:rPr lang="en-US" altLang="zh-TW" sz="1600" dirty="0">
                <a:solidFill>
                  <a:schemeClr val="tx1">
                    <a:lumMod val="75000"/>
                    <a:lumOff val="25000"/>
                  </a:schemeClr>
                </a:solidFill>
              </a:rPr>
              <a:t>We have a large showroom for our customers and designers to use when they visit our facility in China.  </a:t>
            </a:r>
            <a:br>
              <a:rPr lang="en-US" altLang="zh-TW" sz="1600" dirty="0">
                <a:solidFill>
                  <a:schemeClr val="tx1">
                    <a:lumMod val="75000"/>
                    <a:lumOff val="25000"/>
                  </a:schemeClr>
                </a:solidFill>
              </a:rPr>
            </a:br>
            <a:br>
              <a:rPr lang="en-US" altLang="zh-TW" sz="1600" dirty="0">
                <a:solidFill>
                  <a:schemeClr val="tx1">
                    <a:lumMod val="75000"/>
                    <a:lumOff val="25000"/>
                  </a:schemeClr>
                </a:solidFill>
              </a:rPr>
            </a:br>
            <a:r>
              <a:rPr lang="en-US" altLang="zh-TW" sz="1600" dirty="0">
                <a:solidFill>
                  <a:schemeClr val="tx1">
                    <a:lumMod val="75000"/>
                    <a:lumOff val="25000"/>
                  </a:schemeClr>
                </a:solidFill>
              </a:rPr>
              <a:t>Each of our customers has the opportunity to develop their own designs, specifications and make yarn and </a:t>
            </a:r>
            <a:r>
              <a:rPr lang="en-US" altLang="zh-TW" sz="1600" dirty="0" err="1">
                <a:solidFill>
                  <a:schemeClr val="tx1">
                    <a:lumMod val="75000"/>
                    <a:lumOff val="25000"/>
                  </a:schemeClr>
                </a:solidFill>
              </a:rPr>
              <a:t>colour</a:t>
            </a:r>
            <a:r>
              <a:rPr lang="en-US" altLang="zh-TW" sz="1600" dirty="0">
                <a:solidFill>
                  <a:schemeClr val="tx1">
                    <a:lumMod val="75000"/>
                    <a:lumOff val="25000"/>
                  </a:schemeClr>
                </a:solidFill>
              </a:rPr>
              <a:t> selections from the wide range of spinners that we work with.</a:t>
            </a:r>
            <a:br>
              <a:rPr lang="en-US" altLang="zh-TW" sz="1600" dirty="0">
                <a:solidFill>
                  <a:schemeClr val="tx1">
                    <a:lumMod val="75000"/>
                    <a:lumOff val="25000"/>
                  </a:schemeClr>
                </a:solidFill>
              </a:rPr>
            </a:br>
            <a:endParaRPr lang="en-US" sz="1600" dirty="0">
              <a:solidFill>
                <a:schemeClr val="tx1">
                  <a:lumMod val="75000"/>
                  <a:lumOff val="25000"/>
                </a:schemeClr>
              </a:solidFill>
            </a:endParaRPr>
          </a:p>
        </p:txBody>
      </p:sp>
      <p:pic>
        <p:nvPicPr>
          <p:cNvPr id="3" name="图片 2" descr="图片2"/>
          <p:cNvPicPr>
            <a:picLocks noChangeAspect="1"/>
          </p:cNvPicPr>
          <p:nvPr/>
        </p:nvPicPr>
        <p:blipFill>
          <a:blip r:embed="rId2"/>
          <a:stretch>
            <a:fillRect/>
          </a:stretch>
        </p:blipFill>
        <p:spPr>
          <a:xfrm>
            <a:off x="4622800" y="2447925"/>
            <a:ext cx="6949440" cy="3669665"/>
          </a:xfrm>
          <a:prstGeom prst="rect">
            <a:avLst/>
          </a:prstGeom>
        </p:spPr>
      </p:pic>
      <p:pic>
        <p:nvPicPr>
          <p:cNvPr id="4" name="图片 3" descr="微信图片_20231109084127"/>
          <p:cNvPicPr>
            <a:picLocks noChangeAspect="1"/>
          </p:cNvPicPr>
          <p:nvPr/>
        </p:nvPicPr>
        <p:blipFill>
          <a:blip r:embed="rId3"/>
          <a:srcRect l="7713" r="19209"/>
          <a:stretch>
            <a:fillRect/>
          </a:stretch>
        </p:blipFill>
        <p:spPr>
          <a:xfrm>
            <a:off x="263525" y="836930"/>
            <a:ext cx="3754120" cy="51371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2"/>
          <p:cNvSpPr>
            <a:spLocks noGrp="1" noRot="1" noChangeAspect="1" noMove="1" noResize="1" noEditPoints="1" noAdjustHandles="1" noChangeArrowheads="1" noChangeShapeType="1" noTextEdit="1"/>
          </p:cNvSpPr>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30" name="矩形 24"/>
          <p:cNvSpPr>
            <a:spLocks noGrp="1" noRot="1" noChangeAspect="1" noMove="1" noResize="1" noEditPoints="1" noAdjustHandles="1" noChangeArrowheads="1" noChangeShapeType="1" noTextEdit="1"/>
          </p:cNvSpPr>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2" name="標題 1"/>
          <p:cNvSpPr>
            <a:spLocks noGrp="1"/>
          </p:cNvSpPr>
          <p:nvPr>
            <p:ph type="title"/>
          </p:nvPr>
        </p:nvSpPr>
        <p:spPr>
          <a:xfrm>
            <a:off x="4740751" y="642594"/>
            <a:ext cx="6718433" cy="2976095"/>
          </a:xfrm>
        </p:spPr>
        <p:txBody>
          <a:bodyPr rtlCol="0">
            <a:normAutofit fontScale="90000"/>
          </a:bodyPr>
          <a:lstStyle/>
          <a:p>
            <a:pPr rtl="0"/>
            <a:r>
              <a:rPr lang="en-US" altLang="zh-TW" sz="3000" dirty="0">
                <a:solidFill>
                  <a:schemeClr val="tx1">
                    <a:lumMod val="75000"/>
                    <a:lumOff val="25000"/>
                  </a:schemeClr>
                </a:solidFill>
              </a:rPr>
              <a:t>To eliminated the challenge we faced during Covid-pandemic, we can have zoom meeting or team video conference with customers’ preferred schedule.</a:t>
            </a:r>
            <a:br>
              <a:rPr lang="en-US" altLang="zh-TW" sz="3000" dirty="0">
                <a:solidFill>
                  <a:schemeClr val="tx1">
                    <a:lumMod val="75000"/>
                    <a:lumOff val="25000"/>
                  </a:schemeClr>
                </a:solidFill>
              </a:rPr>
            </a:br>
            <a:br>
              <a:rPr lang="en-US" altLang="zh-TW" sz="3000" dirty="0">
                <a:solidFill>
                  <a:schemeClr val="tx1">
                    <a:lumMod val="75000"/>
                    <a:lumOff val="25000"/>
                  </a:schemeClr>
                </a:solidFill>
              </a:rPr>
            </a:br>
            <a:r>
              <a:rPr lang="en-US" altLang="zh-TW" sz="3000" dirty="0">
                <a:solidFill>
                  <a:schemeClr val="tx1">
                    <a:lumMod val="75000"/>
                    <a:lumOff val="25000"/>
                  </a:schemeClr>
                </a:solidFill>
              </a:rPr>
              <a:t>This can be booked upon requested.</a:t>
            </a:r>
            <a:br>
              <a:rPr lang="en-US" altLang="zh-TW" sz="1600" dirty="0">
                <a:solidFill>
                  <a:schemeClr val="tx1">
                    <a:lumMod val="75000"/>
                    <a:lumOff val="25000"/>
                  </a:schemeClr>
                </a:solidFill>
              </a:rPr>
            </a:br>
            <a:endParaRPr lang="en-US" sz="1600" dirty="0">
              <a:solidFill>
                <a:schemeClr val="tx1">
                  <a:lumMod val="75000"/>
                  <a:lumOff val="25000"/>
                </a:schemeClr>
              </a:solidFill>
            </a:endParaRPr>
          </a:p>
        </p:txBody>
      </p:sp>
      <p:pic>
        <p:nvPicPr>
          <p:cNvPr id="10" name="圖片 9"/>
          <p:cNvPicPr>
            <a:picLocks noChangeAspect="1"/>
          </p:cNvPicPr>
          <p:nvPr/>
        </p:nvPicPr>
        <p:blipFill>
          <a:blip r:embed="rId2"/>
          <a:stretch>
            <a:fillRect/>
          </a:stretch>
        </p:blipFill>
        <p:spPr>
          <a:xfrm>
            <a:off x="5966266" y="3483916"/>
            <a:ext cx="4279930" cy="2854680"/>
          </a:xfrm>
          <a:prstGeom prst="rect">
            <a:avLst/>
          </a:prstGeom>
        </p:spPr>
      </p:pic>
      <p:pic>
        <p:nvPicPr>
          <p:cNvPr id="3" name="图片 2" descr="微信图片_20231109084101"/>
          <p:cNvPicPr>
            <a:picLocks noChangeAspect="1"/>
          </p:cNvPicPr>
          <p:nvPr/>
        </p:nvPicPr>
        <p:blipFill>
          <a:blip r:embed="rId3"/>
          <a:stretch>
            <a:fillRect/>
          </a:stretch>
        </p:blipFill>
        <p:spPr>
          <a:xfrm>
            <a:off x="165100" y="3261360"/>
            <a:ext cx="4041775" cy="3031490"/>
          </a:xfrm>
          <a:prstGeom prst="rect">
            <a:avLst/>
          </a:prstGeom>
        </p:spPr>
      </p:pic>
      <p:pic>
        <p:nvPicPr>
          <p:cNvPr id="4" name="图片 3" descr="微信图片_20231109084059"/>
          <p:cNvPicPr>
            <a:picLocks noChangeAspect="1"/>
          </p:cNvPicPr>
          <p:nvPr/>
        </p:nvPicPr>
        <p:blipFill>
          <a:blip r:embed="rId4"/>
          <a:stretch>
            <a:fillRect/>
          </a:stretch>
        </p:blipFill>
        <p:spPr>
          <a:xfrm>
            <a:off x="165100" y="497840"/>
            <a:ext cx="4043680" cy="303339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2"/>
          <p:cNvSpPr>
            <a:spLocks noGrp="1" noRot="1" noChangeAspect="1" noMove="1" noResize="1" noEditPoints="1" noAdjustHandles="1" noChangeArrowheads="1" noChangeShapeType="1" noTextEdit="1"/>
          </p:cNvSpPr>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30" name="矩形 24"/>
          <p:cNvSpPr>
            <a:spLocks noGrp="1" noRot="1" noChangeAspect="1" noMove="1" noResize="1" noEditPoints="1" noAdjustHandles="1" noChangeArrowheads="1" noChangeShapeType="1" noTextEdit="1"/>
          </p:cNvSpPr>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HK" altLang="en-US"/>
          </a:p>
        </p:txBody>
      </p:sp>
      <p:sp>
        <p:nvSpPr>
          <p:cNvPr id="2" name="標題 1"/>
          <p:cNvSpPr>
            <a:spLocks noGrp="1"/>
          </p:cNvSpPr>
          <p:nvPr>
            <p:ph type="title"/>
          </p:nvPr>
        </p:nvSpPr>
        <p:spPr>
          <a:xfrm>
            <a:off x="4740751" y="439947"/>
            <a:ext cx="6718433" cy="1949151"/>
          </a:xfrm>
        </p:spPr>
        <p:txBody>
          <a:bodyPr rtlCol="0">
            <a:normAutofit/>
          </a:bodyPr>
          <a:lstStyle/>
          <a:p>
            <a:pPr rtl="0"/>
            <a:r>
              <a:rPr lang="en-US" altLang="zh-TW" dirty="0">
                <a:solidFill>
                  <a:schemeClr val="tx1">
                    <a:lumMod val="75000"/>
                    <a:lumOff val="25000"/>
                  </a:schemeClr>
                </a:solidFill>
              </a:rPr>
              <a:t>Production </a:t>
            </a:r>
            <a:r>
              <a:rPr lang="en-US" altLang="zh-TW" sz="2000" dirty="0">
                <a:solidFill>
                  <a:schemeClr val="tx1">
                    <a:lumMod val="75000"/>
                    <a:lumOff val="25000"/>
                  </a:schemeClr>
                </a:solidFill>
              </a:rPr>
              <a:t>flowchart &amp; lead-time</a:t>
            </a:r>
            <a:br>
              <a:rPr lang="en-US" altLang="zh-TW" sz="2000" dirty="0">
                <a:solidFill>
                  <a:schemeClr val="tx1">
                    <a:lumMod val="75000"/>
                    <a:lumOff val="25000"/>
                  </a:schemeClr>
                </a:solidFill>
              </a:rPr>
            </a:br>
            <a:r>
              <a:rPr lang="en-US" altLang="zh-TW" sz="1400" dirty="0">
                <a:solidFill>
                  <a:schemeClr val="tx1">
                    <a:lumMod val="75000"/>
                    <a:lumOff val="25000"/>
                  </a:schemeClr>
                </a:solidFill>
              </a:rPr>
              <a:t>Our production facility can operate with much smaller order for maximum flexibility and shorter lead time.</a:t>
            </a:r>
            <a:endParaRPr lang="en-US" sz="1400" dirty="0">
              <a:solidFill>
                <a:schemeClr val="tx1">
                  <a:lumMod val="75000"/>
                  <a:lumOff val="25000"/>
                </a:schemeClr>
              </a:solidFill>
            </a:endParaRPr>
          </a:p>
        </p:txBody>
      </p:sp>
      <p:pic>
        <p:nvPicPr>
          <p:cNvPr id="5" name="圖片 4"/>
          <p:cNvPicPr>
            <a:picLocks noChangeAspect="1"/>
          </p:cNvPicPr>
          <p:nvPr/>
        </p:nvPicPr>
        <p:blipFill>
          <a:blip r:embed="rId2"/>
          <a:stretch>
            <a:fillRect/>
          </a:stretch>
        </p:blipFill>
        <p:spPr>
          <a:xfrm>
            <a:off x="171868" y="1778000"/>
            <a:ext cx="3810000" cy="3302000"/>
          </a:xfrm>
          <a:prstGeom prst="rect">
            <a:avLst/>
          </a:prstGeom>
        </p:spPr>
      </p:pic>
      <p:pic>
        <p:nvPicPr>
          <p:cNvPr id="3" name="图片 2" descr="图片3"/>
          <p:cNvPicPr>
            <a:picLocks noChangeAspect="1"/>
          </p:cNvPicPr>
          <p:nvPr/>
        </p:nvPicPr>
        <p:blipFill>
          <a:blip r:embed="rId3"/>
          <a:stretch>
            <a:fillRect/>
          </a:stretch>
        </p:blipFill>
        <p:spPr>
          <a:xfrm>
            <a:off x="4789170" y="2123440"/>
            <a:ext cx="6724015" cy="407797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31108092849"/>
          <p:cNvPicPr>
            <a:picLocks noChangeAspect="1"/>
          </p:cNvPicPr>
          <p:nvPr/>
        </p:nvPicPr>
        <p:blipFill>
          <a:blip r:embed="rId2"/>
          <a:srcRect l="9761" b="6579"/>
          <a:stretch>
            <a:fillRect/>
          </a:stretch>
        </p:blipFill>
        <p:spPr>
          <a:xfrm>
            <a:off x="8641080" y="2364105"/>
            <a:ext cx="3148965" cy="4345940"/>
          </a:xfrm>
          <a:prstGeom prst="rect">
            <a:avLst/>
          </a:prstGeom>
        </p:spPr>
      </p:pic>
      <p:pic>
        <p:nvPicPr>
          <p:cNvPr id="2" name="图片 1" descr="微信图片_20231108092836"/>
          <p:cNvPicPr>
            <a:picLocks noChangeAspect="1"/>
          </p:cNvPicPr>
          <p:nvPr/>
        </p:nvPicPr>
        <p:blipFill>
          <a:blip r:embed="rId3"/>
          <a:srcRect l="3885" t="3971" b="6730"/>
          <a:stretch>
            <a:fillRect/>
          </a:stretch>
        </p:blipFill>
        <p:spPr>
          <a:xfrm>
            <a:off x="7444740" y="450215"/>
            <a:ext cx="3861435" cy="2692400"/>
          </a:xfrm>
          <a:prstGeom prst="rect">
            <a:avLst/>
          </a:prstGeom>
        </p:spPr>
      </p:pic>
      <p:sp>
        <p:nvSpPr>
          <p:cNvPr id="9" name="文字方塊 8"/>
          <p:cNvSpPr txBox="1"/>
          <p:nvPr/>
        </p:nvSpPr>
        <p:spPr>
          <a:xfrm>
            <a:off x="464965" y="450471"/>
            <a:ext cx="6743240"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sz="1200" dirty="0">
                <a:latin typeface="Arial" panose="020B0604020202020204" pitchFamily="34" charset="0"/>
                <a:cs typeface="Arial" panose="020B0604020202020204" pitchFamily="34" charset="0"/>
              </a:rPr>
              <a:t>Knitting Factory Profile:</a:t>
            </a:r>
            <a:r>
              <a:rPr lang="en-US" altLang="zh-TW" sz="1200" dirty="0">
                <a:latin typeface="Arial" panose="020B0604020202020204" pitchFamily="34" charset="0"/>
                <a:cs typeface="Arial" panose="020B0604020202020204" pitchFamily="34" charset="0"/>
              </a:rPr>
              <a:t> </a:t>
            </a:r>
          </a:p>
          <a:p>
            <a:r>
              <a:rPr lang="en-US" altLang="zh-TW" sz="1200" dirty="0">
                <a:latin typeface="Arial" panose="020B0604020202020204" pitchFamily="34" charset="0"/>
                <a:cs typeface="Arial" panose="020B0604020202020204" pitchFamily="34" charset="0"/>
              </a:rPr>
              <a:t>Dongguan Million Knitters Co., LTD</a:t>
            </a:r>
          </a:p>
          <a:p>
            <a:r>
              <a:rPr lang="en-US" altLang="zh-TW" sz="1200" dirty="0">
                <a:latin typeface="Arial" panose="020B0604020202020204" pitchFamily="34" charset="0"/>
                <a:cs typeface="Arial" panose="020B0604020202020204" pitchFamily="34" charset="0"/>
              </a:rPr>
              <a:t>Site </a:t>
            </a:r>
            <a:r>
              <a:rPr lang="en-US" altLang="zh-TW" sz="1200" dirty="0" err="1">
                <a:latin typeface="Arial" panose="020B0604020202020204" pitchFamily="34" charset="0"/>
                <a:cs typeface="Arial" panose="020B0604020202020204" pitchFamily="34" charset="0"/>
              </a:rPr>
              <a:t>amfori</a:t>
            </a:r>
            <a:r>
              <a:rPr lang="en-US" altLang="zh-TW" sz="1200" dirty="0">
                <a:latin typeface="Arial" panose="020B0604020202020204" pitchFamily="34" charset="0"/>
                <a:cs typeface="Arial" panose="020B0604020202020204" pitchFamily="34" charset="0"/>
              </a:rPr>
              <a:t> ID : 156-043906-001</a:t>
            </a:r>
          </a:p>
          <a:p>
            <a:r>
              <a:rPr lang="en-US" altLang="zh-TW" sz="1200" dirty="0">
                <a:latin typeface="Arial" panose="020B0604020202020204" pitchFamily="34" charset="0"/>
                <a:cs typeface="Arial" panose="020B0604020202020204" pitchFamily="34" charset="0"/>
              </a:rPr>
              <a:t>Address : No. 11 Feng Jiang Road, Chang Ping Town</a:t>
            </a:r>
          </a:p>
          <a:p>
            <a:r>
              <a:rPr lang="en-US" altLang="zh-TW" sz="1200" dirty="0">
                <a:latin typeface="Arial" panose="020B0604020202020204" pitchFamily="34" charset="0"/>
                <a:cs typeface="Arial" panose="020B0604020202020204" pitchFamily="34" charset="0"/>
              </a:rPr>
              <a:t>523-565, Dong Guan Guangdong Sheng China</a:t>
            </a:r>
          </a:p>
          <a:p>
            <a:r>
              <a:rPr lang="en-US" altLang="zh-HK" sz="1200" dirty="0">
                <a:latin typeface="Arial" panose="020B0604020202020204" pitchFamily="34" charset="0"/>
                <a:cs typeface="Arial" panose="020B0604020202020204" pitchFamily="34" charset="0"/>
              </a:rPr>
              <a:t>MOQ: 300pcs (avg: 600 too 1200pcs per order)</a:t>
            </a:r>
          </a:p>
          <a:p>
            <a:r>
              <a:rPr lang="en-US" altLang="zh-HK" sz="1200" dirty="0">
                <a:latin typeface="Arial" panose="020B0604020202020204" pitchFamily="34" charset="0"/>
                <a:cs typeface="Arial" panose="020B0604020202020204" pitchFamily="34" charset="0"/>
              </a:rPr>
              <a:t>Factory size: 7000 SQ M2</a:t>
            </a:r>
          </a:p>
          <a:p>
            <a:r>
              <a:rPr lang="en-US" altLang="zh-HK" sz="1200" dirty="0">
                <a:latin typeface="Arial" panose="020B0604020202020204" pitchFamily="34" charset="0"/>
                <a:cs typeface="Arial" panose="020B0604020202020204" pitchFamily="34" charset="0"/>
              </a:rPr>
              <a:t>No. of Workers: 130 workers</a:t>
            </a:r>
          </a:p>
          <a:p>
            <a:r>
              <a:rPr lang="en-US" altLang="zh-HK" sz="1200" dirty="0">
                <a:latin typeface="Arial" panose="020B0604020202020204" pitchFamily="34" charset="0"/>
                <a:cs typeface="Arial" panose="020B0604020202020204" pitchFamily="34" charset="0"/>
              </a:rPr>
              <a:t>Capacity: 30000 per month </a:t>
            </a:r>
          </a:p>
          <a:p>
            <a:r>
              <a:rPr lang="en-US" altLang="zh-HK" sz="1200" dirty="0">
                <a:latin typeface="Arial" panose="020B0604020202020204" pitchFamily="34" charset="0"/>
                <a:cs typeface="Arial" panose="020B0604020202020204" pitchFamily="34" charset="0"/>
              </a:rPr>
              <a:t>The range of our garment products included Men’s and </a:t>
            </a:r>
          </a:p>
          <a:p>
            <a:r>
              <a:rPr lang="en-US" altLang="zh-HK" sz="1200" dirty="0">
                <a:latin typeface="Arial" panose="020B0604020202020204" pitchFamily="34" charset="0"/>
                <a:cs typeface="Arial" panose="020B0604020202020204" pitchFamily="34" charset="0"/>
              </a:rPr>
              <a:t>Ladies’ knitted fully fashioned garments.</a:t>
            </a:r>
          </a:p>
          <a:p>
            <a:r>
              <a:rPr lang="en-US" altLang="zh-HK" sz="1200" dirty="0">
                <a:latin typeface="Arial" panose="020B0604020202020204" pitchFamily="34" charset="0"/>
                <a:cs typeface="Arial" panose="020B0604020202020204" pitchFamily="34" charset="0"/>
              </a:rPr>
              <a:t>e.g.: Pullovers, Cardigans, Dresses, Skirts, Pants, Scarf, Hats, Gloves, Printed garments</a:t>
            </a:r>
          </a:p>
          <a:p>
            <a:r>
              <a:rPr lang="en-US" altLang="zh-HK" sz="1200" dirty="0">
                <a:latin typeface="Arial" panose="020B0604020202020204" pitchFamily="34" charset="0"/>
                <a:cs typeface="Arial" panose="020B0604020202020204" pitchFamily="34" charset="0"/>
              </a:rPr>
              <a:t>Handknitted, 3, 5, 7, 9, 12, 14, 16 &amp; 18GG</a:t>
            </a:r>
          </a:p>
        </p:txBody>
      </p:sp>
      <p:pic>
        <p:nvPicPr>
          <p:cNvPr id="14" name="圖片 13"/>
          <p:cNvPicPr>
            <a:picLocks noChangeAspect="1"/>
          </p:cNvPicPr>
          <p:nvPr/>
        </p:nvPicPr>
        <p:blipFill rotWithShape="1">
          <a:blip r:embed="rId4"/>
          <a:srcRect/>
          <a:stretch>
            <a:fillRect/>
          </a:stretch>
        </p:blipFill>
        <p:spPr>
          <a:xfrm>
            <a:off x="464820" y="3253105"/>
            <a:ext cx="3874135" cy="3236595"/>
          </a:xfrm>
          <a:prstGeom prst="rect">
            <a:avLst/>
          </a:prstGeom>
        </p:spPr>
      </p:pic>
      <p:pic>
        <p:nvPicPr>
          <p:cNvPr id="21" name="圖片 20"/>
          <p:cNvPicPr>
            <a:picLocks noChangeAspect="1"/>
          </p:cNvPicPr>
          <p:nvPr/>
        </p:nvPicPr>
        <p:blipFill rotWithShape="1">
          <a:blip r:embed="rId5"/>
          <a:srcRect/>
          <a:stretch>
            <a:fillRect/>
          </a:stretch>
        </p:blipFill>
        <p:spPr>
          <a:xfrm>
            <a:off x="4991990" y="4967734"/>
            <a:ext cx="3261524" cy="1743076"/>
          </a:xfrm>
          <a:prstGeom prst="rect">
            <a:avLst/>
          </a:prstGeom>
        </p:spPr>
      </p:pic>
      <p:pic>
        <p:nvPicPr>
          <p:cNvPr id="3" name="圖片 2"/>
          <p:cNvPicPr>
            <a:picLocks noChangeAspect="1"/>
          </p:cNvPicPr>
          <p:nvPr/>
        </p:nvPicPr>
        <p:blipFill>
          <a:blip r:embed="rId6"/>
          <a:stretch>
            <a:fillRect/>
          </a:stretch>
        </p:blipFill>
        <p:spPr>
          <a:xfrm>
            <a:off x="4509120" y="3302772"/>
            <a:ext cx="2449915" cy="1630307"/>
          </a:xfrm>
          <a:prstGeom prst="rect">
            <a:avLst/>
          </a:prstGeom>
        </p:spPr>
      </p:pic>
      <p:pic>
        <p:nvPicPr>
          <p:cNvPr id="22" name="圖片 21"/>
          <p:cNvPicPr>
            <a:picLocks noChangeAspect="1"/>
          </p:cNvPicPr>
          <p:nvPr/>
        </p:nvPicPr>
        <p:blipFill>
          <a:blip r:embed="rId7"/>
          <a:stretch>
            <a:fillRect/>
          </a:stretch>
        </p:blipFill>
        <p:spPr>
          <a:xfrm>
            <a:off x="10589580" y="450471"/>
            <a:ext cx="1265020" cy="10141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779072" y="499542"/>
            <a:ext cx="3907512" cy="292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468194" y="481273"/>
            <a:ext cx="674324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dirty="0">
                <a:latin typeface="Arial" panose="020B0604020202020204" pitchFamily="34" charset="0"/>
                <a:cs typeface="Arial" panose="020B0604020202020204" pitchFamily="34" charset="0"/>
              </a:rPr>
              <a:t>Woven Factory Profile (Partnership cooperation)</a:t>
            </a:r>
            <a:r>
              <a:rPr lang="en-US" altLang="zh-TW" dirty="0">
                <a:latin typeface="Arial" panose="020B0604020202020204" pitchFamily="34" charset="0"/>
                <a:cs typeface="Arial" panose="020B0604020202020204" pitchFamily="34" charset="0"/>
              </a:rPr>
              <a:t>: </a:t>
            </a:r>
          </a:p>
          <a:p>
            <a:r>
              <a:rPr lang="en-US" altLang="zh-HK" dirty="0">
                <a:latin typeface="Arial" panose="020B0604020202020204" pitchFamily="34" charset="0"/>
                <a:cs typeface="Arial" panose="020B0604020202020204" pitchFamily="34" charset="0"/>
              </a:rPr>
              <a:t>Jiangnan Clothing Company Ltd. (Dong Guan)</a:t>
            </a:r>
          </a:p>
          <a:p>
            <a:r>
              <a:rPr lang="en-US" altLang="zh-HK" dirty="0">
                <a:latin typeface="Arial" panose="020B0604020202020204" pitchFamily="34" charset="0"/>
                <a:cs typeface="Arial" panose="020B0604020202020204" pitchFamily="34" charset="0"/>
              </a:rPr>
              <a:t>MOQ: 300pcs (avg: 600 too 3000pcs per order)</a:t>
            </a:r>
          </a:p>
          <a:p>
            <a:r>
              <a:rPr lang="en-US" altLang="zh-HK" dirty="0">
                <a:latin typeface="Arial" panose="020B0604020202020204" pitchFamily="34" charset="0"/>
                <a:cs typeface="Arial" panose="020B0604020202020204" pitchFamily="34" charset="0"/>
              </a:rPr>
              <a:t>Factory size: </a:t>
            </a:r>
          </a:p>
          <a:p>
            <a:r>
              <a:rPr lang="en-US" altLang="zh-HK" dirty="0">
                <a:latin typeface="Arial" panose="020B0604020202020204" pitchFamily="34" charset="0"/>
                <a:cs typeface="Arial" panose="020B0604020202020204" pitchFamily="34" charset="0"/>
              </a:rPr>
              <a:t>No. of Workers: 200 workers</a:t>
            </a:r>
          </a:p>
          <a:p>
            <a:r>
              <a:rPr lang="en-US" altLang="zh-HK" dirty="0">
                <a:latin typeface="Arial" panose="020B0604020202020204" pitchFamily="34" charset="0"/>
                <a:cs typeface="Arial" panose="020B0604020202020204" pitchFamily="34" charset="0"/>
              </a:rPr>
              <a:t>Capacity: at least 60000 per month (from March to Dec)</a:t>
            </a:r>
          </a:p>
          <a:p>
            <a:r>
              <a:rPr lang="en-US" altLang="zh-HK" dirty="0">
                <a:latin typeface="Arial" panose="020B0604020202020204" pitchFamily="34" charset="0"/>
                <a:cs typeface="Arial" panose="020B0604020202020204" pitchFamily="34" charset="0"/>
              </a:rPr>
              <a:t>The range of our garment products included Men’s and </a:t>
            </a:r>
          </a:p>
          <a:p>
            <a:r>
              <a:rPr lang="en-US" altLang="zh-HK" dirty="0">
                <a:latin typeface="Arial" panose="020B0604020202020204" pitchFamily="34" charset="0"/>
                <a:cs typeface="Arial" panose="020B0604020202020204" pitchFamily="34" charset="0"/>
              </a:rPr>
              <a:t>Ladies’ knitted cut &amp; sewn garments.</a:t>
            </a:r>
          </a:p>
          <a:p>
            <a:r>
              <a:rPr lang="en-US" altLang="zh-HK" dirty="0">
                <a:latin typeface="Arial" panose="020B0604020202020204" pitchFamily="34" charset="0"/>
                <a:cs typeface="Arial" panose="020B0604020202020204" pitchFamily="34" charset="0"/>
              </a:rPr>
              <a:t>e.g.: Blazer, Jackets, Sweatshirts, Washed garments, Ladies’ blouses, Dresses, Skirt, Pants etc.</a:t>
            </a:r>
          </a:p>
        </p:txBody>
      </p:sp>
      <p:pic>
        <p:nvPicPr>
          <p:cNvPr id="10" name="圖片 9"/>
          <p:cNvPicPr>
            <a:picLocks noChangeAspect="1"/>
          </p:cNvPicPr>
          <p:nvPr/>
        </p:nvPicPr>
        <p:blipFill rotWithShape="1">
          <a:blip r:embed="rId3"/>
          <a:srcRect l="79" r="56628" b="52404"/>
          <a:stretch>
            <a:fillRect/>
          </a:stretch>
        </p:blipFill>
        <p:spPr>
          <a:xfrm>
            <a:off x="6096000" y="3435725"/>
            <a:ext cx="4823812" cy="2983876"/>
          </a:xfrm>
          <a:prstGeom prst="rect">
            <a:avLst/>
          </a:prstGeom>
        </p:spPr>
      </p:pic>
      <p:pic>
        <p:nvPicPr>
          <p:cNvPr id="18" name="Picture 2"/>
          <p:cNvPicPr>
            <a:picLocks noChangeAspect="1" noChangeArrowheads="1"/>
          </p:cNvPicPr>
          <p:nvPr/>
        </p:nvPicPr>
        <p:blipFill>
          <a:blip r:embed="rId4"/>
          <a:srcRect/>
          <a:stretch>
            <a:fillRect/>
          </a:stretch>
        </p:blipFill>
        <p:spPr bwMode="auto">
          <a:xfrm>
            <a:off x="8466884" y="3601420"/>
            <a:ext cx="3219700" cy="241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p:nvPicPr>
        <p:blipFill>
          <a:blip r:embed="rId5"/>
          <a:srcRect/>
          <a:stretch>
            <a:fillRect/>
          </a:stretch>
        </p:blipFill>
        <p:spPr bwMode="auto">
          <a:xfrm>
            <a:off x="505416" y="3429000"/>
            <a:ext cx="2720774" cy="203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6"/>
          <a:srcRect/>
          <a:stretch>
            <a:fillRect/>
          </a:stretch>
        </p:blipFill>
        <p:spPr bwMode="auto">
          <a:xfrm>
            <a:off x="3300708" y="4337786"/>
            <a:ext cx="2720773" cy="203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查看來源圖片"/>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47503" y="2362200"/>
            <a:ext cx="1339081" cy="107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474777" y="437945"/>
            <a:ext cx="7604425"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dirty="0">
                <a:latin typeface="Arial" panose="020B0604020202020204" pitchFamily="34" charset="0"/>
                <a:cs typeface="Arial" panose="020B0604020202020204" pitchFamily="34" charset="0"/>
              </a:rPr>
              <a:t>Printing Capacity</a:t>
            </a:r>
            <a:r>
              <a:rPr lang="en-US" altLang="zh-TW" dirty="0">
                <a:latin typeface="Arial" panose="020B0604020202020204" pitchFamily="34" charset="0"/>
                <a:cs typeface="Arial" panose="020B0604020202020204" pitchFamily="34" charset="0"/>
              </a:rPr>
              <a:t>: </a:t>
            </a:r>
          </a:p>
          <a:p>
            <a:r>
              <a:rPr lang="en-US" altLang="zh-HK" dirty="0">
                <a:latin typeface="Arial" panose="020B0604020202020204" pitchFamily="34" charset="0"/>
                <a:cs typeface="Arial" panose="020B0604020202020204" pitchFamily="34" charset="0"/>
              </a:rPr>
              <a:t>MOQ: 1000pcs per day (digital print),  1500pcs per day (screen print)</a:t>
            </a:r>
          </a:p>
          <a:p>
            <a:r>
              <a:rPr lang="en-US" altLang="zh-HK" dirty="0">
                <a:latin typeface="Arial" panose="020B0604020202020204" pitchFamily="34" charset="0"/>
                <a:cs typeface="Arial" panose="020B0604020202020204" pitchFamily="34" charset="0"/>
              </a:rPr>
              <a:t>Factory size: 5000 SQ M</a:t>
            </a:r>
            <a:r>
              <a:rPr lang="en-US" altLang="zh-HK" sz="1400" dirty="0">
                <a:latin typeface="Arial" panose="020B0604020202020204" pitchFamily="34" charset="0"/>
                <a:cs typeface="Arial" panose="020B0604020202020204" pitchFamily="34" charset="0"/>
              </a:rPr>
              <a:t>2</a:t>
            </a:r>
            <a:endParaRPr lang="en-US" altLang="zh-HK" dirty="0">
              <a:latin typeface="Arial" panose="020B0604020202020204" pitchFamily="34" charset="0"/>
              <a:cs typeface="Arial" panose="020B0604020202020204" pitchFamily="34" charset="0"/>
            </a:endParaRPr>
          </a:p>
          <a:p>
            <a:r>
              <a:rPr lang="en-US" altLang="zh-HK" dirty="0">
                <a:latin typeface="Arial" panose="020B0604020202020204" pitchFamily="34" charset="0"/>
                <a:cs typeface="Arial" panose="020B0604020202020204" pitchFamily="34" charset="0"/>
              </a:rPr>
              <a:t>No. of Workers: 100 workers</a:t>
            </a:r>
          </a:p>
          <a:p>
            <a:r>
              <a:rPr lang="en-US" altLang="zh-HK" dirty="0">
                <a:latin typeface="Arial" panose="020B0604020202020204" pitchFamily="34" charset="0"/>
                <a:cs typeface="Arial" panose="020B0604020202020204" pitchFamily="34" charset="0"/>
              </a:rPr>
              <a:t>Capacity: 20000 – 50000 per month (from March to Dec)</a:t>
            </a:r>
          </a:p>
          <a:p>
            <a:r>
              <a:rPr lang="en-US" altLang="zh-HK" dirty="0">
                <a:latin typeface="Arial" panose="020B0604020202020204" pitchFamily="34" charset="0"/>
                <a:cs typeface="Arial" panose="020B0604020202020204" pitchFamily="34" charset="0"/>
              </a:rPr>
              <a:t>The range of our garment products included Men’s and </a:t>
            </a:r>
          </a:p>
          <a:p>
            <a:r>
              <a:rPr lang="en-US" altLang="zh-HK" dirty="0">
                <a:latin typeface="Arial" panose="020B0604020202020204" pitchFamily="34" charset="0"/>
                <a:cs typeface="Arial" panose="020B0604020202020204" pitchFamily="34" charset="0"/>
              </a:rPr>
              <a:t>Ladies’ knitted printed garments/ panels.</a:t>
            </a:r>
          </a:p>
          <a:p>
            <a:r>
              <a:rPr lang="en-US" altLang="zh-HK" dirty="0">
                <a:latin typeface="Arial" panose="020B0604020202020204" pitchFamily="34" charset="0"/>
                <a:cs typeface="Arial" panose="020B0604020202020204" pitchFamily="34" charset="0"/>
              </a:rPr>
              <a:t>Digital printing, acid wash, pigment print, screen printing, rubber printing </a:t>
            </a:r>
            <a:r>
              <a:rPr lang="en-US" altLang="zh-HK" dirty="0" err="1">
                <a:latin typeface="Arial" panose="020B0604020202020204" pitchFamily="34" charset="0"/>
                <a:cs typeface="Arial" panose="020B0604020202020204" pitchFamily="34" charset="0"/>
              </a:rPr>
              <a:t>etc</a:t>
            </a:r>
            <a:r>
              <a:rPr lang="en-US" altLang="zh-HK" dirty="0">
                <a:latin typeface="Arial" panose="020B0604020202020204" pitchFamily="34" charset="0"/>
                <a:cs typeface="Arial" panose="020B0604020202020204" pitchFamily="34" charset="0"/>
              </a:rPr>
              <a:t>….</a:t>
            </a:r>
          </a:p>
          <a:p>
            <a:endParaRPr lang="zh-HK" altLang="en-US" dirty="0"/>
          </a:p>
        </p:txBody>
      </p:sp>
      <p:pic>
        <p:nvPicPr>
          <p:cNvPr id="21" name="圖片 20"/>
          <p:cNvPicPr>
            <a:picLocks noChangeAspect="1"/>
          </p:cNvPicPr>
          <p:nvPr/>
        </p:nvPicPr>
        <p:blipFill>
          <a:blip r:embed="rId2"/>
          <a:stretch>
            <a:fillRect/>
          </a:stretch>
        </p:blipFill>
        <p:spPr>
          <a:xfrm>
            <a:off x="9084911" y="2599073"/>
            <a:ext cx="2619641" cy="1473981"/>
          </a:xfrm>
          <a:prstGeom prst="rect">
            <a:avLst/>
          </a:prstGeom>
        </p:spPr>
      </p:pic>
      <p:pic>
        <p:nvPicPr>
          <p:cNvPr id="25" name="圖片 24"/>
          <p:cNvPicPr>
            <a:picLocks noChangeAspect="1"/>
          </p:cNvPicPr>
          <p:nvPr/>
        </p:nvPicPr>
        <p:blipFill>
          <a:blip r:embed="rId3"/>
          <a:stretch>
            <a:fillRect/>
          </a:stretch>
        </p:blipFill>
        <p:spPr>
          <a:xfrm>
            <a:off x="7945719" y="4221193"/>
            <a:ext cx="3758833" cy="2114512"/>
          </a:xfrm>
          <a:prstGeom prst="rect">
            <a:avLst/>
          </a:prstGeom>
        </p:spPr>
      </p:pic>
      <p:pic>
        <p:nvPicPr>
          <p:cNvPr id="29" name="圖片 28"/>
          <p:cNvPicPr>
            <a:picLocks noChangeAspect="1"/>
          </p:cNvPicPr>
          <p:nvPr/>
        </p:nvPicPr>
        <p:blipFill>
          <a:blip r:embed="rId4"/>
          <a:stretch>
            <a:fillRect/>
          </a:stretch>
        </p:blipFill>
        <p:spPr>
          <a:xfrm>
            <a:off x="6437327" y="3445994"/>
            <a:ext cx="2466975" cy="1857375"/>
          </a:xfrm>
          <a:prstGeom prst="rect">
            <a:avLst/>
          </a:prstGeom>
        </p:spPr>
      </p:pic>
      <p:pic>
        <p:nvPicPr>
          <p:cNvPr id="33" name="圖片 32"/>
          <p:cNvPicPr>
            <a:picLocks noChangeAspect="1"/>
          </p:cNvPicPr>
          <p:nvPr/>
        </p:nvPicPr>
        <p:blipFill rotWithShape="1">
          <a:blip r:embed="rId5"/>
          <a:srcRect l="42205" t="19588" r="41979" b="36733"/>
          <a:stretch>
            <a:fillRect/>
          </a:stretch>
        </p:blipFill>
        <p:spPr>
          <a:xfrm>
            <a:off x="4363243" y="3424614"/>
            <a:ext cx="1928244" cy="2995441"/>
          </a:xfrm>
          <a:prstGeom prst="rect">
            <a:avLst/>
          </a:prstGeom>
        </p:spPr>
      </p:pic>
      <p:pic>
        <p:nvPicPr>
          <p:cNvPr id="7" name="圖片 6"/>
          <p:cNvPicPr>
            <a:picLocks noChangeAspect="1"/>
          </p:cNvPicPr>
          <p:nvPr/>
        </p:nvPicPr>
        <p:blipFill>
          <a:blip r:embed="rId6"/>
          <a:stretch>
            <a:fillRect/>
          </a:stretch>
        </p:blipFill>
        <p:spPr>
          <a:xfrm>
            <a:off x="474777" y="4244861"/>
            <a:ext cx="3835694" cy="2158070"/>
          </a:xfrm>
          <a:prstGeom prst="rect">
            <a:avLst/>
          </a:prstGeom>
        </p:spPr>
      </p:pic>
      <p:pic>
        <p:nvPicPr>
          <p:cNvPr id="10" name="圖片 9"/>
          <p:cNvPicPr>
            <a:picLocks noChangeAspect="1"/>
          </p:cNvPicPr>
          <p:nvPr/>
        </p:nvPicPr>
        <p:blipFill>
          <a:blip r:embed="rId7"/>
          <a:stretch>
            <a:fillRect/>
          </a:stretch>
        </p:blipFill>
        <p:spPr>
          <a:xfrm>
            <a:off x="1311105" y="3533054"/>
            <a:ext cx="1919348" cy="108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5725" y="89535"/>
            <a:ext cx="380047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latin typeface="Microsoft JhengHei UI" panose="020B0604030504040204" pitchFamily="34" charset="-120"/>
                <a:ea typeface="Microsoft JhengHei UI" panose="020B0604030504040204" pitchFamily="34" charset="-120"/>
                <a:cs typeface="Arial" panose="020B0604020202020204" pitchFamily="34" charset="0"/>
              </a:rPr>
              <a:t>Part of style display</a:t>
            </a:r>
            <a:endParaRPr lang="en-US" altLang="zh-HK" sz="2800" b="1" dirty="0">
              <a:latin typeface="Microsoft JhengHei UI" panose="020B0604030504040204" pitchFamily="34" charset="-120"/>
              <a:ea typeface="Microsoft JhengHei UI" panose="020B0604030504040204" pitchFamily="34" charset="-120"/>
              <a:cs typeface="Arial" panose="020B0604020202020204" pitchFamily="34" charset="0"/>
            </a:endParaRPr>
          </a:p>
        </p:txBody>
      </p:sp>
      <p:pic>
        <p:nvPicPr>
          <p:cNvPr id="2" name="图片 1" descr="微信图片_20231109084111"/>
          <p:cNvPicPr>
            <a:picLocks noChangeAspect="1"/>
          </p:cNvPicPr>
          <p:nvPr/>
        </p:nvPicPr>
        <p:blipFill>
          <a:blip r:embed="rId2"/>
          <a:srcRect t="6130" b="6306"/>
          <a:stretch>
            <a:fillRect/>
          </a:stretch>
        </p:blipFill>
        <p:spPr>
          <a:xfrm>
            <a:off x="8157210" y="645795"/>
            <a:ext cx="3857625" cy="6005195"/>
          </a:xfrm>
          <a:prstGeom prst="rect">
            <a:avLst/>
          </a:prstGeom>
        </p:spPr>
      </p:pic>
      <p:pic>
        <p:nvPicPr>
          <p:cNvPr id="6" name="图片 5" descr="微信图片_20231109084114"/>
          <p:cNvPicPr>
            <a:picLocks noChangeAspect="1"/>
          </p:cNvPicPr>
          <p:nvPr/>
        </p:nvPicPr>
        <p:blipFill>
          <a:blip r:embed="rId3"/>
          <a:srcRect/>
          <a:stretch>
            <a:fillRect/>
          </a:stretch>
        </p:blipFill>
        <p:spPr>
          <a:xfrm>
            <a:off x="4173855" y="657225"/>
            <a:ext cx="3857625" cy="5993765"/>
          </a:xfrm>
          <a:prstGeom prst="rect">
            <a:avLst/>
          </a:prstGeom>
        </p:spPr>
      </p:pic>
      <p:pic>
        <p:nvPicPr>
          <p:cNvPr id="8" name="图片 7" descr="微信图片_20231109102929"/>
          <p:cNvPicPr>
            <a:picLocks noChangeAspect="1"/>
          </p:cNvPicPr>
          <p:nvPr/>
        </p:nvPicPr>
        <p:blipFill>
          <a:blip r:embed="rId4"/>
          <a:srcRect l="9816" t="2416" b="1812"/>
          <a:stretch>
            <a:fillRect/>
          </a:stretch>
        </p:blipFill>
        <p:spPr>
          <a:xfrm>
            <a:off x="161290" y="790575"/>
            <a:ext cx="3955415" cy="56007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E3NjE3NTYzNWI0OTlkOWU2N2I4NmI5YmEwYmEyNGU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{BC53C20C-473A-4C6F-A58C-105D597CE995}tf56410444_win32</Template>
  <TotalTime>12</TotalTime>
  <Words>792</Words>
  <Application>Microsoft Office PowerPoint</Application>
  <PresentationFormat>寬螢幕</PresentationFormat>
  <Paragraphs>112</Paragraphs>
  <Slides>11</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11</vt:i4>
      </vt:variant>
    </vt:vector>
  </HeadingPairs>
  <TitlesOfParts>
    <vt:vector size="21" baseType="lpstr">
      <vt:lpstr>Microsoft JhengHei UI</vt:lpstr>
      <vt:lpstr>Arial</vt:lpstr>
      <vt:lpstr>Arial Black</vt:lpstr>
      <vt:lpstr>Avenir Next LT Pro</vt:lpstr>
      <vt:lpstr>Berlin Sans FB</vt:lpstr>
      <vt:lpstr>Calibri</vt:lpstr>
      <vt:lpstr>Garamond</vt:lpstr>
      <vt:lpstr>Roboto</vt:lpstr>
      <vt:lpstr>Times New Roman</vt:lpstr>
      <vt:lpstr>SavonVTI</vt:lpstr>
      <vt:lpstr> </vt:lpstr>
      <vt:lpstr> Company Introduction  Bonsai Company Limited is a family-based knitwear manufacturer company established in  Hong Kong since 2011, mother company Rainbowtex fashion knits Ltd is the mother company established since 1988.  We re-located our factory to located in the south  east of China in 1993, with a variety of knitting gauges and highly skilled staffs.  We produce high quality men’s, women’s, children’s and accessories knitwear  using natural fibres combining traditional methods and modern technology.  The majority of our product is made using the highest quality yarns from  premium local and European spinners.   We specialize in knitting Italian Extra Fine Merino which is treated with a Total  Easy care finish making it long lasting but retaining the soft lustre of the fibre.  We also product Viscose blends with print to the highest quality which we  treat in our own printing factory to be machine washable for long lasting  performance.   </vt:lpstr>
      <vt:lpstr>Product Development We have a large showroom for our customers and designers to use when they visit our facility in China.    Each of our customers has the opportunity to develop their own designs, specifications and make yarn and colour selections from the wide range of spinners that we work with. </vt:lpstr>
      <vt:lpstr>To eliminated the challenge we faced during Covid-pandemic, we can have zoom meeting or team video conference with customers’ preferred schedule.  This can be booked upon requested. </vt:lpstr>
      <vt:lpstr>Production flowchart &amp; lead-time Our production facility can operate with much smaller order for maximum flexibility and shorter lead time.</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Rainbowtex              fashion knits limited</dc:title>
  <dc:creator>Lui Karen</dc:creator>
  <cp:lastModifiedBy>Jade Kwan</cp:lastModifiedBy>
  <cp:revision>26</cp:revision>
  <cp:lastPrinted>2022-02-21T12:02:00Z</cp:lastPrinted>
  <dcterms:created xsi:type="dcterms:W3CDTF">2022-02-21T04:43:00Z</dcterms:created>
  <dcterms:modified xsi:type="dcterms:W3CDTF">2025-07-05T03:54:37Z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7D51BC7353BF4EDCB40A4C32913DE796</vt:lpwstr>
  </property>
</Properties>
</file>